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22.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notesSlides/notesSlide25.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drawings/drawing6.xml" ContentType="application/vnd.openxmlformats-officedocument.drawingml.chartshapes+xml"/>
  <Override PartName="/ppt/notesSlides/notesSlide26.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drawings/drawing7.xml" ContentType="application/vnd.openxmlformats-officedocument.drawingml.chartshapes+xml"/>
  <Override PartName="/ppt/notesSlides/notesSlide27.xml" ContentType="application/vnd.openxmlformats-officedocument.presentationml.notesSlide+xml"/>
  <Override PartName="/ppt/charts/chart10.xml" ContentType="application/vnd.openxmlformats-officedocument.drawingml.chart+xml"/>
  <Override PartName="/ppt/theme/themeOverride7.xml" ContentType="application/vnd.openxmlformats-officedocument.themeOverride+xml"/>
  <Override PartName="/ppt/drawings/drawing8.xml" ContentType="application/vnd.openxmlformats-officedocument.drawingml.chartshapes+xml"/>
  <Override PartName="/ppt/notesSlides/notesSlide28.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drawings/drawing9.xml" ContentType="application/vnd.openxmlformats-officedocument.drawingml.chartshapes+xml"/>
  <Override PartName="/ppt/notesSlides/notesSlide29.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drawings/drawing10.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56" r:id="rId2"/>
    <p:sldId id="454" r:id="rId3"/>
    <p:sldId id="453" r:id="rId4"/>
    <p:sldId id="452" r:id="rId5"/>
    <p:sldId id="482" r:id="rId6"/>
    <p:sldId id="483" r:id="rId7"/>
    <p:sldId id="484" r:id="rId8"/>
    <p:sldId id="485" r:id="rId9"/>
    <p:sldId id="486" r:id="rId10"/>
    <p:sldId id="481" r:id="rId11"/>
    <p:sldId id="476" r:id="rId12"/>
    <p:sldId id="477" r:id="rId13"/>
    <p:sldId id="478" r:id="rId14"/>
    <p:sldId id="450" r:id="rId15"/>
    <p:sldId id="472" r:id="rId16"/>
    <p:sldId id="479" r:id="rId17"/>
    <p:sldId id="471" r:id="rId18"/>
    <p:sldId id="498" r:id="rId19"/>
    <p:sldId id="488" r:id="rId20"/>
    <p:sldId id="489" r:id="rId21"/>
    <p:sldId id="490" r:id="rId22"/>
    <p:sldId id="491" r:id="rId23"/>
    <p:sldId id="492" r:id="rId24"/>
    <p:sldId id="493" r:id="rId25"/>
    <p:sldId id="494" r:id="rId26"/>
    <p:sldId id="495" r:id="rId27"/>
    <p:sldId id="496" r:id="rId28"/>
    <p:sldId id="497" r:id="rId29"/>
    <p:sldId id="499" r:id="rId30"/>
    <p:sldId id="500" r:id="rId31"/>
    <p:sldId id="473" r:id="rId32"/>
    <p:sldId id="474" r:id="rId33"/>
    <p:sldId id="475" r:id="rId34"/>
    <p:sldId id="470" r:id="rId35"/>
  </p:sldIdLst>
  <p:sldSz cx="9144000" cy="6858000" type="screen4x3"/>
  <p:notesSz cx="6669088" cy="9928225"/>
  <p:defaultTextStyle>
    <a:defPPr>
      <a:defRPr lang="sv-SE"/>
    </a:defPPr>
    <a:lvl1pPr algn="l" rtl="0" fontAlgn="base">
      <a:spcBef>
        <a:spcPct val="0"/>
      </a:spcBef>
      <a:spcAft>
        <a:spcPct val="0"/>
      </a:spcAft>
      <a:defRPr sz="1400" kern="1200">
        <a:solidFill>
          <a:schemeClr val="tx1"/>
        </a:solidFill>
        <a:latin typeface="Verdana" pitchFamily="34" charset="0"/>
        <a:ea typeface="+mn-ea"/>
        <a:cs typeface="Arial" charset="0"/>
      </a:defRPr>
    </a:lvl1pPr>
    <a:lvl2pPr marL="457200" algn="l" rtl="0" fontAlgn="base">
      <a:spcBef>
        <a:spcPct val="0"/>
      </a:spcBef>
      <a:spcAft>
        <a:spcPct val="0"/>
      </a:spcAft>
      <a:defRPr sz="1400" kern="1200">
        <a:solidFill>
          <a:schemeClr val="tx1"/>
        </a:solidFill>
        <a:latin typeface="Verdana" pitchFamily="34" charset="0"/>
        <a:ea typeface="+mn-ea"/>
        <a:cs typeface="Arial" charset="0"/>
      </a:defRPr>
    </a:lvl2pPr>
    <a:lvl3pPr marL="914400" algn="l" rtl="0" fontAlgn="base">
      <a:spcBef>
        <a:spcPct val="0"/>
      </a:spcBef>
      <a:spcAft>
        <a:spcPct val="0"/>
      </a:spcAft>
      <a:defRPr sz="1400" kern="1200">
        <a:solidFill>
          <a:schemeClr val="tx1"/>
        </a:solidFill>
        <a:latin typeface="Verdana" pitchFamily="34" charset="0"/>
        <a:ea typeface="+mn-ea"/>
        <a:cs typeface="Arial" charset="0"/>
      </a:defRPr>
    </a:lvl3pPr>
    <a:lvl4pPr marL="1371600" algn="l" rtl="0" fontAlgn="base">
      <a:spcBef>
        <a:spcPct val="0"/>
      </a:spcBef>
      <a:spcAft>
        <a:spcPct val="0"/>
      </a:spcAft>
      <a:defRPr sz="1400" kern="1200">
        <a:solidFill>
          <a:schemeClr val="tx1"/>
        </a:solidFill>
        <a:latin typeface="Verdana" pitchFamily="34" charset="0"/>
        <a:ea typeface="+mn-ea"/>
        <a:cs typeface="Arial" charset="0"/>
      </a:defRPr>
    </a:lvl4pPr>
    <a:lvl5pPr marL="1828800" algn="l" rtl="0" fontAlgn="base">
      <a:spcBef>
        <a:spcPct val="0"/>
      </a:spcBef>
      <a:spcAft>
        <a:spcPct val="0"/>
      </a:spcAft>
      <a:defRPr sz="1400" kern="1200">
        <a:solidFill>
          <a:schemeClr val="tx1"/>
        </a:solidFill>
        <a:latin typeface="Verdana" pitchFamily="34" charset="0"/>
        <a:ea typeface="+mn-ea"/>
        <a:cs typeface="Arial" charset="0"/>
      </a:defRPr>
    </a:lvl5pPr>
    <a:lvl6pPr marL="2286000" algn="l" defTabSz="914400" rtl="0" eaLnBrk="1" latinLnBrk="0" hangingPunct="1">
      <a:defRPr sz="1400" kern="1200">
        <a:solidFill>
          <a:schemeClr val="tx1"/>
        </a:solidFill>
        <a:latin typeface="Verdana" pitchFamily="34" charset="0"/>
        <a:ea typeface="+mn-ea"/>
        <a:cs typeface="Arial" charset="0"/>
      </a:defRPr>
    </a:lvl6pPr>
    <a:lvl7pPr marL="2743200" algn="l" defTabSz="914400" rtl="0" eaLnBrk="1" latinLnBrk="0" hangingPunct="1">
      <a:defRPr sz="1400" kern="1200">
        <a:solidFill>
          <a:schemeClr val="tx1"/>
        </a:solidFill>
        <a:latin typeface="Verdana" pitchFamily="34" charset="0"/>
        <a:ea typeface="+mn-ea"/>
        <a:cs typeface="Arial" charset="0"/>
      </a:defRPr>
    </a:lvl7pPr>
    <a:lvl8pPr marL="3200400" algn="l" defTabSz="914400" rtl="0" eaLnBrk="1" latinLnBrk="0" hangingPunct="1">
      <a:defRPr sz="1400" kern="1200">
        <a:solidFill>
          <a:schemeClr val="tx1"/>
        </a:solidFill>
        <a:latin typeface="Verdana" pitchFamily="34" charset="0"/>
        <a:ea typeface="+mn-ea"/>
        <a:cs typeface="Arial" charset="0"/>
      </a:defRPr>
    </a:lvl8pPr>
    <a:lvl9pPr marL="3657600" algn="l" defTabSz="914400" rtl="0" eaLnBrk="1" latinLnBrk="0" hangingPunct="1">
      <a:defRPr sz="1400" kern="1200">
        <a:solidFill>
          <a:schemeClr val="tx1"/>
        </a:solidFill>
        <a:latin typeface="Verdana" pitchFamily="34" charset="0"/>
        <a:ea typeface="+mn-ea"/>
        <a:cs typeface="Arial" charset="0"/>
      </a:defRPr>
    </a:lvl9pPr>
  </p:defaultTextStyle>
  <p:extLst>
    <p:ext uri="{521415D9-36F7-43E2-AB2F-B90AF26B5E84}">
      <p14:sectionLst xmlns:p14="http://schemas.microsoft.com/office/powerpoint/2010/main">
        <p14:section name="Standardavsnitt" id="{69DB89EE-CD41-4E79-91E8-A8BB6F9083CA}">
          <p14:sldIdLst>
            <p14:sldId id="256"/>
            <p14:sldId id="454"/>
            <p14:sldId id="453"/>
            <p14:sldId id="452"/>
            <p14:sldId id="482"/>
            <p14:sldId id="483"/>
            <p14:sldId id="484"/>
            <p14:sldId id="485"/>
            <p14:sldId id="486"/>
            <p14:sldId id="481"/>
            <p14:sldId id="476"/>
            <p14:sldId id="477"/>
            <p14:sldId id="478"/>
            <p14:sldId id="450"/>
            <p14:sldId id="472"/>
            <p14:sldId id="479"/>
            <p14:sldId id="471"/>
            <p14:sldId id="498"/>
            <p14:sldId id="488"/>
            <p14:sldId id="489"/>
            <p14:sldId id="490"/>
            <p14:sldId id="491"/>
            <p14:sldId id="492"/>
            <p14:sldId id="493"/>
            <p14:sldId id="494"/>
            <p14:sldId id="495"/>
            <p14:sldId id="496"/>
            <p14:sldId id="497"/>
            <p14:sldId id="499"/>
            <p14:sldId id="500"/>
            <p14:sldId id="473"/>
            <p14:sldId id="474"/>
            <p14:sldId id="475"/>
            <p14:sldId id="470"/>
          </p14:sldIdLst>
        </p14:section>
        <p14:section name="Namnlöst avsnitt" id="{7C53AE96-E4B6-410B-8B10-6C1E6D7E7FB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A500"/>
    <a:srgbClr val="5EB0E6"/>
    <a:srgbClr val="C42695"/>
    <a:srgbClr val="D53044"/>
    <a:srgbClr val="545F1D"/>
    <a:srgbClr val="125687"/>
    <a:srgbClr val="870150"/>
    <a:srgbClr val="AC1A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0553" autoAdjust="0"/>
  </p:normalViewPr>
  <p:slideViewPr>
    <p:cSldViewPr snapToGrid="0">
      <p:cViewPr>
        <p:scale>
          <a:sx n="70" d="100"/>
          <a:sy n="70" d="100"/>
        </p:scale>
        <p:origin x="-2814" y="-1194"/>
      </p:cViewPr>
      <p:guideLst>
        <p:guide orient="horz" pos="2160"/>
        <p:guide pos="2880"/>
      </p:guideLst>
    </p:cSldViewPr>
  </p:slideViewPr>
  <p:outlineViewPr>
    <p:cViewPr>
      <p:scale>
        <a:sx n="33" d="100"/>
        <a:sy n="33" d="100"/>
      </p:scale>
      <p:origin x="0" y="4170"/>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ppm.nu\dfs\Gemensam\20-Linje%20lokalt\26-Analysavd\20-Statistik\15-Rapporter-mm\Orange%20kuvert\2016\Diagram%201%20till%20powerpoint.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pm.nu\dfs\Gemensam\20-Linje%20lokalt\26-Analysavd\20-Statistik\15-Rapporter-mm\Orange%20kuvert\2016\Hanna%20Orange%20kuvert%202016\Figur%201.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pm.nu\dfs\Gemensam\20-Linje%20lokalt\26-Analysavd\20-Statistik\15-Rapporter-mm\Orange%20kuvert\2016\Hanna%20Orange%20kuvert%202016\Tabell%204%20och%20figur%203.xlsx" TargetMode="Externa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spPr>
            <a:solidFill>
              <a:srgbClr val="ED7613"/>
            </a:solidFill>
          </c:spPr>
          <c:invertIfNegative val="0"/>
          <c:dLbls>
            <c:dLbl>
              <c:idx val="0"/>
              <c:layout>
                <c:manualLayout>
                  <c:x val="6.1299448347399326E-3"/>
                  <c:y val="-0.43571017240614057"/>
                </c:manualLayout>
              </c:layout>
              <c:showLegendKey val="0"/>
              <c:showVal val="1"/>
              <c:showCatName val="0"/>
              <c:showSerName val="0"/>
              <c:showPercent val="0"/>
              <c:showBubbleSize val="0"/>
            </c:dLbl>
            <c:dLbl>
              <c:idx val="1"/>
              <c:layout>
                <c:manualLayout>
                  <c:x val="0"/>
                  <c:y val="-7.6960065300918395E-2"/>
                </c:manualLayout>
              </c:layout>
              <c:showLegendKey val="0"/>
              <c:showVal val="1"/>
              <c:showCatName val="0"/>
              <c:showSerName val="0"/>
              <c:showPercent val="0"/>
              <c:showBubbleSize val="0"/>
            </c:dLbl>
            <c:dLbl>
              <c:idx val="2"/>
              <c:layout>
                <c:manualLayout>
                  <c:x val="0"/>
                  <c:y val="-4.6176039180551041E-2"/>
                </c:manualLayout>
              </c:layout>
              <c:showLegendKey val="0"/>
              <c:showVal val="1"/>
              <c:showCatName val="0"/>
              <c:showSerName val="0"/>
              <c:showPercent val="0"/>
              <c:showBubbleSize val="0"/>
            </c:dLbl>
            <c:dLbl>
              <c:idx val="3"/>
              <c:layout>
                <c:manualLayout>
                  <c:x val="0"/>
                  <c:y val="-4.2328035915505123E-2"/>
                </c:manualLayout>
              </c:layout>
              <c:showLegendKey val="0"/>
              <c:showVal val="1"/>
              <c:showCatName val="0"/>
              <c:showSerName val="0"/>
              <c:showPercent val="0"/>
              <c:showBubbleSize val="0"/>
            </c:dLbl>
            <c:dLbl>
              <c:idx val="4"/>
              <c:layout>
                <c:manualLayout>
                  <c:x val="0"/>
                  <c:y val="-3.0784026120367361E-2"/>
                </c:manualLayout>
              </c:layout>
              <c:showLegendKey val="0"/>
              <c:showVal val="1"/>
              <c:showCatName val="0"/>
              <c:showSerName val="0"/>
              <c:showPercent val="0"/>
              <c:showBubbleSize val="0"/>
            </c:dLbl>
            <c:dLbl>
              <c:idx val="5"/>
              <c:layout>
                <c:manualLayout>
                  <c:x val="0"/>
                  <c:y val="-3.4632029385413279E-2"/>
                </c:manualLayout>
              </c:layout>
              <c:showLegendKey val="0"/>
              <c:showVal val="1"/>
              <c:showCatName val="0"/>
              <c:showSerName val="0"/>
              <c:showPercent val="0"/>
              <c:showBubbleSize val="0"/>
            </c:dLbl>
            <c:dLbl>
              <c:idx val="6"/>
              <c:layout>
                <c:manualLayout>
                  <c:x val="0"/>
                  <c:y val="-2.3088019590275521E-2"/>
                </c:manualLayout>
              </c:layout>
              <c:showLegendKey val="0"/>
              <c:showVal val="1"/>
              <c:showCatName val="0"/>
              <c:showSerName val="0"/>
              <c:showPercent val="0"/>
              <c:showBubbleSize val="0"/>
            </c:dLbl>
            <c:txPr>
              <a:bodyPr anchor="t" anchorCtr="0"/>
              <a:lstStyle/>
              <a:p>
                <a:pPr>
                  <a:defRPr sz="900" b="1">
                    <a:latin typeface="Verdana" panose="020B0604030504040204" pitchFamily="34" charset="0"/>
                    <a:ea typeface="Verdana" panose="020B0604030504040204" pitchFamily="34" charset="0"/>
                    <a:cs typeface="Verdana" panose="020B0604030504040204" pitchFamily="34" charset="0"/>
                  </a:defRPr>
                </a:pPr>
                <a:endParaRPr lang="sv-SE"/>
              </a:p>
            </c:txPr>
            <c:showLegendKey val="0"/>
            <c:showVal val="1"/>
            <c:showCatName val="0"/>
            <c:showSerName val="0"/>
            <c:showPercent val="0"/>
            <c:showBubbleSize val="0"/>
            <c:showLeaderLines val="0"/>
          </c:dLbls>
          <c:cat>
            <c:strRef>
              <c:f>Blad1!$A$1:$A$2</c:f>
              <c:strCache>
                <c:ptCount val="2"/>
                <c:pt idx="0">
                  <c:v>Inrikes</c:v>
                </c:pt>
                <c:pt idx="1">
                  <c:v>Utrikes</c:v>
                </c:pt>
              </c:strCache>
            </c:strRef>
          </c:cat>
          <c:val>
            <c:numRef>
              <c:f>Blad1!$B$1:$B$2</c:f>
              <c:numCache>
                <c:formatCode>#,##0</c:formatCode>
                <c:ptCount val="2"/>
                <c:pt idx="0">
                  <c:v>5385000</c:v>
                </c:pt>
                <c:pt idx="1">
                  <c:v>250000</c:v>
                </c:pt>
              </c:numCache>
            </c:numRef>
          </c:val>
        </c:ser>
        <c:dLbls>
          <c:showLegendKey val="0"/>
          <c:showVal val="1"/>
          <c:showCatName val="0"/>
          <c:showSerName val="0"/>
          <c:showPercent val="0"/>
          <c:showBubbleSize val="0"/>
        </c:dLbls>
        <c:gapWidth val="150"/>
        <c:overlap val="100"/>
        <c:axId val="41520512"/>
        <c:axId val="41662720"/>
      </c:barChart>
      <c:catAx>
        <c:axId val="41520512"/>
        <c:scaling>
          <c:orientation val="minMax"/>
        </c:scaling>
        <c:delete val="0"/>
        <c:axPos val="b"/>
        <c:majorTickMark val="out"/>
        <c:minorTickMark val="none"/>
        <c:tickLblPos val="nextTo"/>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sv-SE"/>
          </a:p>
        </c:txPr>
        <c:crossAx val="41662720"/>
        <c:crosses val="autoZero"/>
        <c:auto val="1"/>
        <c:lblAlgn val="ctr"/>
        <c:lblOffset val="100"/>
        <c:noMultiLvlLbl val="0"/>
      </c:catAx>
      <c:valAx>
        <c:axId val="41662720"/>
        <c:scaling>
          <c:orientation val="minMax"/>
        </c:scaling>
        <c:delete val="0"/>
        <c:axPos val="l"/>
        <c:majorGridlines/>
        <c:numFmt formatCode="#,##0" sourceLinked="1"/>
        <c:majorTickMark val="out"/>
        <c:minorTickMark val="none"/>
        <c:tickLblPos val="nextTo"/>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sv-SE"/>
          </a:p>
        </c:txPr>
        <c:crossAx val="41520512"/>
        <c:crosses val="autoZero"/>
        <c:crossBetween val="between"/>
      </c:valAx>
    </c:plotArea>
    <c:plotVisOnly val="1"/>
    <c:dispBlanksAs val="gap"/>
    <c:showDLblsOverMax val="0"/>
  </c:chart>
  <c:spPr>
    <a:ln>
      <a:noFill/>
    </a:ln>
  </c:sp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686883845285574"/>
          <c:y val="4.0237762837992165E-2"/>
          <c:w val="0.57205340521937553"/>
          <c:h val="0.72445517695385198"/>
        </c:manualLayout>
      </c:layout>
      <c:barChart>
        <c:barDir val="bar"/>
        <c:grouping val="clustered"/>
        <c:varyColors val="0"/>
        <c:ser>
          <c:idx val="0"/>
          <c:order val="0"/>
          <c:tx>
            <c:strRef>
              <c:f>'Figur 6 vid alt.ålder (2)'!$U$3</c:f>
              <c:strCache>
                <c:ptCount val="1"/>
                <c:pt idx="0">
                  <c:v>Efter skatt</c:v>
                </c:pt>
              </c:strCache>
            </c:strRef>
          </c:tx>
          <c:spPr>
            <a:solidFill>
              <a:srgbClr val="558ED5"/>
            </a:solidFill>
          </c:spPr>
          <c:invertIfNegative val="0"/>
          <c:cat>
            <c:strRef>
              <c:f>'Figur 6 vid alt.ålder (2)'!$S$4:$S$25</c:f>
              <c:strCache>
                <c:ptCount val="22"/>
                <c:pt idx="0">
                  <c:v>Gotland </c:v>
                </c:pt>
                <c:pt idx="1">
                  <c:v>Jämtland </c:v>
                </c:pt>
                <c:pt idx="2">
                  <c:v>Gävleborg </c:v>
                </c:pt>
                <c:pt idx="3">
                  <c:v>Kalmar </c:v>
                </c:pt>
                <c:pt idx="4">
                  <c:v>Värmland </c:v>
                </c:pt>
                <c:pt idx="5">
                  <c:v>Södermanland </c:v>
                </c:pt>
                <c:pt idx="6">
                  <c:v>Blekinge </c:v>
                </c:pt>
                <c:pt idx="7">
                  <c:v>Dalarna </c:v>
                </c:pt>
                <c:pt idx="8">
                  <c:v>Jönköping </c:v>
                </c:pt>
                <c:pt idx="9">
                  <c:v>Örebro </c:v>
                </c:pt>
                <c:pt idx="10">
                  <c:v>Kronoberg </c:v>
                </c:pt>
                <c:pt idx="11">
                  <c:v>Skåne </c:v>
                </c:pt>
                <c:pt idx="12">
                  <c:v>Västmanland </c:v>
                </c:pt>
                <c:pt idx="13">
                  <c:v>Östergötland </c:v>
                </c:pt>
                <c:pt idx="14">
                  <c:v>Västernorrland </c:v>
                </c:pt>
                <c:pt idx="15">
                  <c:v>Norrbotten </c:v>
                </c:pt>
                <c:pt idx="16">
                  <c:v>Västerbotten </c:v>
                </c:pt>
                <c:pt idx="17">
                  <c:v>Västra Götaland </c:v>
                </c:pt>
                <c:pt idx="18">
                  <c:v>Riket </c:v>
                </c:pt>
                <c:pt idx="19">
                  <c:v>Halland </c:v>
                </c:pt>
                <c:pt idx="20">
                  <c:v>Uppsala </c:v>
                </c:pt>
                <c:pt idx="21">
                  <c:v>Stockholm </c:v>
                </c:pt>
              </c:strCache>
            </c:strRef>
          </c:cat>
          <c:val>
            <c:numRef>
              <c:f>'Figur 6 vid alt.ålder (2)'!$V$4:$V$25</c:f>
              <c:numCache>
                <c:formatCode>General</c:formatCode>
                <c:ptCount val="22"/>
                <c:pt idx="0">
                  <c:v>-1230</c:v>
                </c:pt>
                <c:pt idx="1">
                  <c:v>-700</c:v>
                </c:pt>
                <c:pt idx="2">
                  <c:v>-700</c:v>
                </c:pt>
                <c:pt idx="3">
                  <c:v>-660</c:v>
                </c:pt>
                <c:pt idx="4">
                  <c:v>-640</c:v>
                </c:pt>
                <c:pt idx="5">
                  <c:v>-600</c:v>
                </c:pt>
                <c:pt idx="6">
                  <c:v>-590</c:v>
                </c:pt>
                <c:pt idx="7">
                  <c:v>-500</c:v>
                </c:pt>
                <c:pt idx="8">
                  <c:v>-450</c:v>
                </c:pt>
                <c:pt idx="9">
                  <c:v>-440</c:v>
                </c:pt>
                <c:pt idx="10">
                  <c:v>-380</c:v>
                </c:pt>
                <c:pt idx="11">
                  <c:v>-370</c:v>
                </c:pt>
                <c:pt idx="12">
                  <c:v>-320</c:v>
                </c:pt>
                <c:pt idx="13">
                  <c:v>-260</c:v>
                </c:pt>
                <c:pt idx="14">
                  <c:v>-240</c:v>
                </c:pt>
                <c:pt idx="15">
                  <c:v>-150</c:v>
                </c:pt>
                <c:pt idx="16">
                  <c:v>-70</c:v>
                </c:pt>
                <c:pt idx="17">
                  <c:v>-20</c:v>
                </c:pt>
                <c:pt idx="18">
                  <c:v>0</c:v>
                </c:pt>
                <c:pt idx="19">
                  <c:v>210</c:v>
                </c:pt>
                <c:pt idx="20">
                  <c:v>340</c:v>
                </c:pt>
                <c:pt idx="21">
                  <c:v>810</c:v>
                </c:pt>
              </c:numCache>
            </c:numRef>
          </c:val>
        </c:ser>
        <c:ser>
          <c:idx val="1"/>
          <c:order val="1"/>
          <c:tx>
            <c:strRef>
              <c:f>'Figur 6 vid alt.ålder (2)'!$T$3</c:f>
              <c:strCache>
                <c:ptCount val="1"/>
                <c:pt idx="0">
                  <c:v>Före skatt</c:v>
                </c:pt>
              </c:strCache>
            </c:strRef>
          </c:tx>
          <c:spPr>
            <a:solidFill>
              <a:srgbClr val="ED7613"/>
            </a:solidFill>
          </c:spPr>
          <c:invertIfNegative val="0"/>
          <c:cat>
            <c:strRef>
              <c:f>'Figur 6 vid alt.ålder (2)'!$S$4:$S$25</c:f>
              <c:strCache>
                <c:ptCount val="22"/>
                <c:pt idx="0">
                  <c:v>Gotland </c:v>
                </c:pt>
                <c:pt idx="1">
                  <c:v>Jämtland </c:v>
                </c:pt>
                <c:pt idx="2">
                  <c:v>Gävleborg </c:v>
                </c:pt>
                <c:pt idx="3">
                  <c:v>Kalmar </c:v>
                </c:pt>
                <c:pt idx="4">
                  <c:v>Värmland </c:v>
                </c:pt>
                <c:pt idx="5">
                  <c:v>Södermanland </c:v>
                </c:pt>
                <c:pt idx="6">
                  <c:v>Blekinge </c:v>
                </c:pt>
                <c:pt idx="7">
                  <c:v>Dalarna </c:v>
                </c:pt>
                <c:pt idx="8">
                  <c:v>Jönköping </c:v>
                </c:pt>
                <c:pt idx="9">
                  <c:v>Örebro </c:v>
                </c:pt>
                <c:pt idx="10">
                  <c:v>Kronoberg </c:v>
                </c:pt>
                <c:pt idx="11">
                  <c:v>Skåne </c:v>
                </c:pt>
                <c:pt idx="12">
                  <c:v>Västmanland </c:v>
                </c:pt>
                <c:pt idx="13">
                  <c:v>Östergötland </c:v>
                </c:pt>
                <c:pt idx="14">
                  <c:v>Västernorrland </c:v>
                </c:pt>
                <c:pt idx="15">
                  <c:v>Norrbotten </c:v>
                </c:pt>
                <c:pt idx="16">
                  <c:v>Västerbotten </c:v>
                </c:pt>
                <c:pt idx="17">
                  <c:v>Västra Götaland </c:v>
                </c:pt>
                <c:pt idx="18">
                  <c:v>Riket </c:v>
                </c:pt>
                <c:pt idx="19">
                  <c:v>Halland </c:v>
                </c:pt>
                <c:pt idx="20">
                  <c:v>Uppsala </c:v>
                </c:pt>
                <c:pt idx="21">
                  <c:v>Stockholm </c:v>
                </c:pt>
              </c:strCache>
            </c:strRef>
          </c:cat>
          <c:val>
            <c:numRef>
              <c:f>'Figur 6 vid alt.ålder (2)'!$T$4:$T$25</c:f>
              <c:numCache>
                <c:formatCode>#,##0</c:formatCode>
                <c:ptCount val="22"/>
                <c:pt idx="0">
                  <c:v>-1890</c:v>
                </c:pt>
                <c:pt idx="1">
                  <c:v>-1080</c:v>
                </c:pt>
                <c:pt idx="2">
                  <c:v>-1070</c:v>
                </c:pt>
                <c:pt idx="3">
                  <c:v>-1030</c:v>
                </c:pt>
                <c:pt idx="4">
                  <c:v>-990</c:v>
                </c:pt>
                <c:pt idx="5">
                  <c:v>-920</c:v>
                </c:pt>
                <c:pt idx="6">
                  <c:v>-910</c:v>
                </c:pt>
                <c:pt idx="7">
                  <c:v>-760</c:v>
                </c:pt>
                <c:pt idx="8">
                  <c:v>-690</c:v>
                </c:pt>
                <c:pt idx="9">
                  <c:v>-680</c:v>
                </c:pt>
                <c:pt idx="10">
                  <c:v>-590</c:v>
                </c:pt>
                <c:pt idx="11">
                  <c:v>-570</c:v>
                </c:pt>
                <c:pt idx="12">
                  <c:v>-490</c:v>
                </c:pt>
                <c:pt idx="13">
                  <c:v>-410</c:v>
                </c:pt>
                <c:pt idx="14">
                  <c:v>-370</c:v>
                </c:pt>
                <c:pt idx="15">
                  <c:v>-230</c:v>
                </c:pt>
                <c:pt idx="16">
                  <c:v>-120</c:v>
                </c:pt>
                <c:pt idx="17">
                  <c:v>-30</c:v>
                </c:pt>
                <c:pt idx="18">
                  <c:v>0</c:v>
                </c:pt>
                <c:pt idx="19">
                  <c:v>330</c:v>
                </c:pt>
                <c:pt idx="20">
                  <c:v>530</c:v>
                </c:pt>
                <c:pt idx="21">
                  <c:v>1240</c:v>
                </c:pt>
              </c:numCache>
            </c:numRef>
          </c:val>
        </c:ser>
        <c:dLbls>
          <c:showLegendKey val="0"/>
          <c:showVal val="0"/>
          <c:showCatName val="0"/>
          <c:showSerName val="0"/>
          <c:showPercent val="0"/>
          <c:showBubbleSize val="0"/>
        </c:dLbls>
        <c:gapWidth val="74"/>
        <c:axId val="202112000"/>
        <c:axId val="201990912"/>
      </c:barChart>
      <c:catAx>
        <c:axId val="202112000"/>
        <c:scaling>
          <c:orientation val="minMax"/>
        </c:scaling>
        <c:delete val="0"/>
        <c:axPos val="l"/>
        <c:majorTickMark val="out"/>
        <c:minorTickMark val="none"/>
        <c:tickLblPos val="low"/>
        <c:crossAx val="201990912"/>
        <c:crosses val="autoZero"/>
        <c:auto val="1"/>
        <c:lblAlgn val="ctr"/>
        <c:lblOffset val="100"/>
        <c:tickLblSkip val="1"/>
        <c:noMultiLvlLbl val="0"/>
      </c:catAx>
      <c:valAx>
        <c:axId val="201990912"/>
        <c:scaling>
          <c:orientation val="minMax"/>
          <c:max val="1500"/>
          <c:min val="-2000"/>
        </c:scaling>
        <c:delete val="0"/>
        <c:axPos val="b"/>
        <c:majorGridlines>
          <c:spPr>
            <a:ln>
              <a:prstDash val="sysDash"/>
            </a:ln>
          </c:spPr>
        </c:majorGridlines>
        <c:title>
          <c:tx>
            <c:rich>
              <a:bodyPr/>
              <a:lstStyle/>
              <a:p>
                <a:pPr>
                  <a:defRPr b="0"/>
                </a:pPr>
                <a:r>
                  <a:rPr lang="sv-SE" b="0"/>
                  <a:t>Kronor/månad </a:t>
                </a:r>
              </a:p>
            </c:rich>
          </c:tx>
          <c:layout>
            <c:manualLayout>
              <c:xMode val="edge"/>
              <c:yMode val="edge"/>
              <c:x val="0.81460177392516131"/>
              <c:y val="0.78254116950412678"/>
            </c:manualLayout>
          </c:layout>
          <c:overlay val="0"/>
        </c:title>
        <c:numFmt formatCode="General" sourceLinked="1"/>
        <c:majorTickMark val="out"/>
        <c:minorTickMark val="none"/>
        <c:tickLblPos val="nextTo"/>
        <c:crossAx val="202112000"/>
        <c:crosses val="autoZero"/>
        <c:crossBetween val="between"/>
        <c:majorUnit val="500"/>
      </c:valAx>
    </c:plotArea>
    <c:legend>
      <c:legendPos val="r"/>
      <c:layout>
        <c:manualLayout>
          <c:xMode val="edge"/>
          <c:yMode val="edge"/>
          <c:x val="0.81880611967561245"/>
          <c:y val="0.34971944457485793"/>
          <c:w val="0.15132721867469293"/>
          <c:h val="0.17253157742687428"/>
        </c:manualLayout>
      </c:layout>
      <c:overlay val="0"/>
    </c:legend>
    <c:plotVisOnly val="1"/>
    <c:dispBlanksAs val="gap"/>
    <c:showDLblsOverMax val="0"/>
  </c:chart>
  <c:spPr>
    <a:ln>
      <a:noFill/>
    </a:ln>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sv-SE"/>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686883845285574"/>
          <c:y val="4.0237762837992165E-2"/>
          <c:w val="0.57205340521937553"/>
          <c:h val="0.72445517695385198"/>
        </c:manualLayout>
      </c:layout>
      <c:barChart>
        <c:barDir val="bar"/>
        <c:grouping val="clustered"/>
        <c:varyColors val="0"/>
        <c:ser>
          <c:idx val="0"/>
          <c:order val="0"/>
          <c:tx>
            <c:strRef>
              <c:f>'Figur 6 vid alt.ålder (3)'!$U$3</c:f>
              <c:strCache>
                <c:ptCount val="1"/>
                <c:pt idx="0">
                  <c:v>Efter skatt</c:v>
                </c:pt>
              </c:strCache>
            </c:strRef>
          </c:tx>
          <c:spPr>
            <a:solidFill>
              <a:srgbClr val="558ED5"/>
            </a:solidFill>
          </c:spPr>
          <c:invertIfNegative val="0"/>
          <c:cat>
            <c:strRef>
              <c:f>'Figur 6 vid alt.ålder (3)'!$S$4:$S$24</c:f>
              <c:strCache>
                <c:ptCount val="21"/>
                <c:pt idx="0">
                  <c:v>Bjurholm</c:v>
                </c:pt>
                <c:pt idx="1">
                  <c:v>Ovanåker</c:v>
                </c:pt>
                <c:pt idx="2">
                  <c:v>Malå</c:v>
                </c:pt>
                <c:pt idx="3">
                  <c:v>Nordanstig</c:v>
                </c:pt>
                <c:pt idx="4">
                  <c:v>Sunne</c:v>
                </c:pt>
                <c:pt idx="5">
                  <c:v>Vansbro</c:v>
                </c:pt>
                <c:pt idx="6">
                  <c:v>Ragunda</c:v>
                </c:pt>
                <c:pt idx="7">
                  <c:v>Laxå</c:v>
                </c:pt>
                <c:pt idx="8">
                  <c:v>Strömsund</c:v>
                </c:pt>
                <c:pt idx="9">
                  <c:v>Ödeshög</c:v>
                </c:pt>
                <c:pt idx="10">
                  <c:v>Riket</c:v>
                </c:pt>
                <c:pt idx="11">
                  <c:v>Sollentuna</c:v>
                </c:pt>
                <c:pt idx="12">
                  <c:v>Ekerö</c:v>
                </c:pt>
                <c:pt idx="13">
                  <c:v>Vallentuna</c:v>
                </c:pt>
                <c:pt idx="14">
                  <c:v>Nykvarn</c:v>
                </c:pt>
                <c:pt idx="15">
                  <c:v>Nacka</c:v>
                </c:pt>
                <c:pt idx="16">
                  <c:v>Lidingö</c:v>
                </c:pt>
                <c:pt idx="17">
                  <c:v>Lomma</c:v>
                </c:pt>
                <c:pt idx="18">
                  <c:v>Vaxholm</c:v>
                </c:pt>
                <c:pt idx="19">
                  <c:v>Danderyd</c:v>
                </c:pt>
                <c:pt idx="20">
                  <c:v>Täby</c:v>
                </c:pt>
              </c:strCache>
            </c:strRef>
          </c:cat>
          <c:val>
            <c:numRef>
              <c:f>'Figur 6 vid alt.ålder (3)'!$V$4:$V$25</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1"/>
          <c:order val="1"/>
          <c:tx>
            <c:strRef>
              <c:f>'Figur 6 vid alt.ålder (3)'!$T$3</c:f>
              <c:strCache>
                <c:ptCount val="1"/>
                <c:pt idx="0">
                  <c:v>Före skatt</c:v>
                </c:pt>
              </c:strCache>
            </c:strRef>
          </c:tx>
          <c:spPr>
            <a:solidFill>
              <a:srgbClr val="ED7613"/>
            </a:solidFill>
          </c:spPr>
          <c:invertIfNegative val="0"/>
          <c:cat>
            <c:strRef>
              <c:f>'Figur 6 vid alt.ålder (3)'!$S$4:$S$24</c:f>
              <c:strCache>
                <c:ptCount val="21"/>
                <c:pt idx="0">
                  <c:v>Bjurholm</c:v>
                </c:pt>
                <c:pt idx="1">
                  <c:v>Ovanåker</c:v>
                </c:pt>
                <c:pt idx="2">
                  <c:v>Malå</c:v>
                </c:pt>
                <c:pt idx="3">
                  <c:v>Nordanstig</c:v>
                </c:pt>
                <c:pt idx="4">
                  <c:v>Sunne</c:v>
                </c:pt>
                <c:pt idx="5">
                  <c:v>Vansbro</c:v>
                </c:pt>
                <c:pt idx="6">
                  <c:v>Ragunda</c:v>
                </c:pt>
                <c:pt idx="7">
                  <c:v>Laxå</c:v>
                </c:pt>
                <c:pt idx="8">
                  <c:v>Strömsund</c:v>
                </c:pt>
                <c:pt idx="9">
                  <c:v>Ödeshög</c:v>
                </c:pt>
                <c:pt idx="10">
                  <c:v>Riket</c:v>
                </c:pt>
                <c:pt idx="11">
                  <c:v>Sollentuna</c:v>
                </c:pt>
                <c:pt idx="12">
                  <c:v>Ekerö</c:v>
                </c:pt>
                <c:pt idx="13">
                  <c:v>Vallentuna</c:v>
                </c:pt>
                <c:pt idx="14">
                  <c:v>Nykvarn</c:v>
                </c:pt>
                <c:pt idx="15">
                  <c:v>Nacka</c:v>
                </c:pt>
                <c:pt idx="16">
                  <c:v>Lidingö</c:v>
                </c:pt>
                <c:pt idx="17">
                  <c:v>Lomma</c:v>
                </c:pt>
                <c:pt idx="18">
                  <c:v>Vaxholm</c:v>
                </c:pt>
                <c:pt idx="19">
                  <c:v>Danderyd</c:v>
                </c:pt>
                <c:pt idx="20">
                  <c:v>Täby</c:v>
                </c:pt>
              </c:strCache>
            </c:strRef>
          </c:cat>
          <c:val>
            <c:numRef>
              <c:f>'Figur 6 vid alt.ålder (3)'!$T$4:$T$24</c:f>
              <c:numCache>
                <c:formatCode>#,##0</c:formatCode>
                <c:ptCount val="21"/>
                <c:pt idx="0">
                  <c:v>-3220</c:v>
                </c:pt>
                <c:pt idx="1">
                  <c:v>-2520</c:v>
                </c:pt>
                <c:pt idx="2">
                  <c:v>-2480</c:v>
                </c:pt>
                <c:pt idx="3">
                  <c:v>-2440</c:v>
                </c:pt>
                <c:pt idx="4">
                  <c:v>-2400</c:v>
                </c:pt>
                <c:pt idx="5">
                  <c:v>-2370</c:v>
                </c:pt>
                <c:pt idx="6">
                  <c:v>-2350</c:v>
                </c:pt>
                <c:pt idx="7">
                  <c:v>-2230</c:v>
                </c:pt>
                <c:pt idx="8">
                  <c:v>-2160</c:v>
                </c:pt>
                <c:pt idx="9">
                  <c:v>-2160</c:v>
                </c:pt>
                <c:pt idx="10">
                  <c:v>0</c:v>
                </c:pt>
                <c:pt idx="11">
                  <c:v>1830</c:v>
                </c:pt>
                <c:pt idx="12">
                  <c:v>1910</c:v>
                </c:pt>
                <c:pt idx="13">
                  <c:v>1990</c:v>
                </c:pt>
                <c:pt idx="14">
                  <c:v>2010</c:v>
                </c:pt>
                <c:pt idx="15">
                  <c:v>2080</c:v>
                </c:pt>
                <c:pt idx="16">
                  <c:v>2120</c:v>
                </c:pt>
                <c:pt idx="17">
                  <c:v>2460</c:v>
                </c:pt>
                <c:pt idx="18">
                  <c:v>2840</c:v>
                </c:pt>
                <c:pt idx="19">
                  <c:v>2910</c:v>
                </c:pt>
                <c:pt idx="20">
                  <c:v>2960</c:v>
                </c:pt>
              </c:numCache>
            </c:numRef>
          </c:val>
        </c:ser>
        <c:dLbls>
          <c:showLegendKey val="0"/>
          <c:showVal val="0"/>
          <c:showCatName val="0"/>
          <c:showSerName val="0"/>
          <c:showPercent val="0"/>
          <c:showBubbleSize val="0"/>
        </c:dLbls>
        <c:gapWidth val="74"/>
        <c:axId val="203240576"/>
        <c:axId val="203242112"/>
      </c:barChart>
      <c:catAx>
        <c:axId val="203240576"/>
        <c:scaling>
          <c:orientation val="minMax"/>
        </c:scaling>
        <c:delete val="0"/>
        <c:axPos val="l"/>
        <c:majorTickMark val="out"/>
        <c:minorTickMark val="none"/>
        <c:tickLblPos val="low"/>
        <c:crossAx val="203242112"/>
        <c:crosses val="autoZero"/>
        <c:auto val="1"/>
        <c:lblAlgn val="ctr"/>
        <c:lblOffset val="100"/>
        <c:tickLblSkip val="1"/>
        <c:noMultiLvlLbl val="0"/>
      </c:catAx>
      <c:valAx>
        <c:axId val="203242112"/>
        <c:scaling>
          <c:orientation val="minMax"/>
          <c:max val="3500"/>
          <c:min val="-3500"/>
        </c:scaling>
        <c:delete val="0"/>
        <c:axPos val="b"/>
        <c:majorGridlines>
          <c:spPr>
            <a:ln>
              <a:prstDash val="sysDash"/>
            </a:ln>
          </c:spPr>
        </c:majorGridlines>
        <c:title>
          <c:tx>
            <c:rich>
              <a:bodyPr/>
              <a:lstStyle/>
              <a:p>
                <a:pPr>
                  <a:defRPr b="0"/>
                </a:pPr>
                <a:r>
                  <a:rPr lang="sv-SE" b="0"/>
                  <a:t>Kronor/månad </a:t>
                </a:r>
              </a:p>
            </c:rich>
          </c:tx>
          <c:layout>
            <c:manualLayout>
              <c:xMode val="edge"/>
              <c:yMode val="edge"/>
              <c:x val="0.81460177392516131"/>
              <c:y val="0.78254116950412678"/>
            </c:manualLayout>
          </c:layout>
          <c:overlay val="0"/>
        </c:title>
        <c:numFmt formatCode="General" sourceLinked="1"/>
        <c:majorTickMark val="out"/>
        <c:minorTickMark val="none"/>
        <c:tickLblPos val="nextTo"/>
        <c:crossAx val="203240576"/>
        <c:crosses val="autoZero"/>
        <c:crossBetween val="between"/>
        <c:majorUnit val="1000"/>
      </c:valAx>
    </c:plotArea>
    <c:legend>
      <c:legendPos val="r"/>
      <c:layout>
        <c:manualLayout>
          <c:xMode val="edge"/>
          <c:yMode val="edge"/>
          <c:x val="0.81880611967561245"/>
          <c:y val="0.34971944457485793"/>
          <c:w val="0.15132721867469293"/>
          <c:h val="0.17253157742687428"/>
        </c:manualLayout>
      </c:layout>
      <c:overlay val="0"/>
    </c:legend>
    <c:plotVisOnly val="1"/>
    <c:dispBlanksAs val="gap"/>
    <c:showDLblsOverMax val="0"/>
  </c:chart>
  <c:spPr>
    <a:ln>
      <a:noFill/>
    </a:ln>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sv-SE"/>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686883845285574"/>
          <c:y val="4.0237762837992165E-2"/>
          <c:w val="0.57205340521937553"/>
          <c:h val="0.72445517695385198"/>
        </c:manualLayout>
      </c:layout>
      <c:barChart>
        <c:barDir val="bar"/>
        <c:grouping val="clustered"/>
        <c:varyColors val="0"/>
        <c:ser>
          <c:idx val="0"/>
          <c:order val="0"/>
          <c:tx>
            <c:strRef>
              <c:f>'Figur 6 vid alt.ålder (3)'!$U$3</c:f>
              <c:strCache>
                <c:ptCount val="1"/>
                <c:pt idx="0">
                  <c:v>Efter skatt</c:v>
                </c:pt>
              </c:strCache>
            </c:strRef>
          </c:tx>
          <c:spPr>
            <a:solidFill>
              <a:srgbClr val="558ED5"/>
            </a:solidFill>
          </c:spPr>
          <c:invertIfNegative val="0"/>
          <c:cat>
            <c:strRef>
              <c:f>'Figur 6 vid alt.ålder (3)'!$S$4:$S$24</c:f>
              <c:strCache>
                <c:ptCount val="21"/>
                <c:pt idx="0">
                  <c:v>Bjurholm</c:v>
                </c:pt>
                <c:pt idx="1">
                  <c:v>Ovanåker</c:v>
                </c:pt>
                <c:pt idx="2">
                  <c:v>Malå</c:v>
                </c:pt>
                <c:pt idx="3">
                  <c:v>Nordanstig</c:v>
                </c:pt>
                <c:pt idx="4">
                  <c:v>Sunne</c:v>
                </c:pt>
                <c:pt idx="5">
                  <c:v>Vansbro</c:v>
                </c:pt>
                <c:pt idx="6">
                  <c:v>Ragunda</c:v>
                </c:pt>
                <c:pt idx="7">
                  <c:v>Laxå</c:v>
                </c:pt>
                <c:pt idx="8">
                  <c:v>Strömsund</c:v>
                </c:pt>
                <c:pt idx="9">
                  <c:v>Ödeshög</c:v>
                </c:pt>
                <c:pt idx="10">
                  <c:v>Riket</c:v>
                </c:pt>
                <c:pt idx="11">
                  <c:v>Sollentuna</c:v>
                </c:pt>
                <c:pt idx="12">
                  <c:v>Ekerö</c:v>
                </c:pt>
                <c:pt idx="13">
                  <c:v>Vallentuna</c:v>
                </c:pt>
                <c:pt idx="14">
                  <c:v>Nykvarn</c:v>
                </c:pt>
                <c:pt idx="15">
                  <c:v>Nacka</c:v>
                </c:pt>
                <c:pt idx="16">
                  <c:v>Lidingö</c:v>
                </c:pt>
                <c:pt idx="17">
                  <c:v>Lomma</c:v>
                </c:pt>
                <c:pt idx="18">
                  <c:v>Vaxholm</c:v>
                </c:pt>
                <c:pt idx="19">
                  <c:v>Danderyd</c:v>
                </c:pt>
                <c:pt idx="20">
                  <c:v>Täby</c:v>
                </c:pt>
              </c:strCache>
            </c:strRef>
          </c:cat>
          <c:val>
            <c:numRef>
              <c:f>'Figur 6 vid alt.ålder (3)'!$V$4:$V$25</c:f>
              <c:numCache>
                <c:formatCode>General</c:formatCode>
                <c:ptCount val="22"/>
                <c:pt idx="0">
                  <c:v>-2170</c:v>
                </c:pt>
                <c:pt idx="1">
                  <c:v>-1700</c:v>
                </c:pt>
                <c:pt idx="2">
                  <c:v>-1670</c:v>
                </c:pt>
                <c:pt idx="3">
                  <c:v>-1640</c:v>
                </c:pt>
                <c:pt idx="4">
                  <c:v>-1620</c:v>
                </c:pt>
                <c:pt idx="5">
                  <c:v>-1600</c:v>
                </c:pt>
                <c:pt idx="6">
                  <c:v>-1580</c:v>
                </c:pt>
                <c:pt idx="7">
                  <c:v>-1500</c:v>
                </c:pt>
                <c:pt idx="8">
                  <c:v>-1460</c:v>
                </c:pt>
                <c:pt idx="9">
                  <c:v>-1460</c:v>
                </c:pt>
                <c:pt idx="10">
                  <c:v>0</c:v>
                </c:pt>
                <c:pt idx="11">
                  <c:v>1230</c:v>
                </c:pt>
                <c:pt idx="12">
                  <c:v>1290</c:v>
                </c:pt>
                <c:pt idx="13">
                  <c:v>1340</c:v>
                </c:pt>
                <c:pt idx="14">
                  <c:v>1350</c:v>
                </c:pt>
                <c:pt idx="15">
                  <c:v>1400</c:v>
                </c:pt>
                <c:pt idx="16">
                  <c:v>1430</c:v>
                </c:pt>
                <c:pt idx="17">
                  <c:v>1660</c:v>
                </c:pt>
                <c:pt idx="18">
                  <c:v>1910</c:v>
                </c:pt>
                <c:pt idx="19">
                  <c:v>1960</c:v>
                </c:pt>
                <c:pt idx="20">
                  <c:v>1990</c:v>
                </c:pt>
              </c:numCache>
            </c:numRef>
          </c:val>
        </c:ser>
        <c:ser>
          <c:idx val="1"/>
          <c:order val="1"/>
          <c:tx>
            <c:strRef>
              <c:f>'Figur 6 vid alt.ålder (3)'!$T$3</c:f>
              <c:strCache>
                <c:ptCount val="1"/>
                <c:pt idx="0">
                  <c:v>Före skatt</c:v>
                </c:pt>
              </c:strCache>
            </c:strRef>
          </c:tx>
          <c:spPr>
            <a:solidFill>
              <a:srgbClr val="ED7613"/>
            </a:solidFill>
          </c:spPr>
          <c:invertIfNegative val="0"/>
          <c:cat>
            <c:strRef>
              <c:f>'Figur 6 vid alt.ålder (3)'!$S$4:$S$24</c:f>
              <c:strCache>
                <c:ptCount val="21"/>
                <c:pt idx="0">
                  <c:v>Bjurholm</c:v>
                </c:pt>
                <c:pt idx="1">
                  <c:v>Ovanåker</c:v>
                </c:pt>
                <c:pt idx="2">
                  <c:v>Malå</c:v>
                </c:pt>
                <c:pt idx="3">
                  <c:v>Nordanstig</c:v>
                </c:pt>
                <c:pt idx="4">
                  <c:v>Sunne</c:v>
                </c:pt>
                <c:pt idx="5">
                  <c:v>Vansbro</c:v>
                </c:pt>
                <c:pt idx="6">
                  <c:v>Ragunda</c:v>
                </c:pt>
                <c:pt idx="7">
                  <c:v>Laxå</c:v>
                </c:pt>
                <c:pt idx="8">
                  <c:v>Strömsund</c:v>
                </c:pt>
                <c:pt idx="9">
                  <c:v>Ödeshög</c:v>
                </c:pt>
                <c:pt idx="10">
                  <c:v>Riket</c:v>
                </c:pt>
                <c:pt idx="11">
                  <c:v>Sollentuna</c:v>
                </c:pt>
                <c:pt idx="12">
                  <c:v>Ekerö</c:v>
                </c:pt>
                <c:pt idx="13">
                  <c:v>Vallentuna</c:v>
                </c:pt>
                <c:pt idx="14">
                  <c:v>Nykvarn</c:v>
                </c:pt>
                <c:pt idx="15">
                  <c:v>Nacka</c:v>
                </c:pt>
                <c:pt idx="16">
                  <c:v>Lidingö</c:v>
                </c:pt>
                <c:pt idx="17">
                  <c:v>Lomma</c:v>
                </c:pt>
                <c:pt idx="18">
                  <c:v>Vaxholm</c:v>
                </c:pt>
                <c:pt idx="19">
                  <c:v>Danderyd</c:v>
                </c:pt>
                <c:pt idx="20">
                  <c:v>Täby</c:v>
                </c:pt>
              </c:strCache>
            </c:strRef>
          </c:cat>
          <c:val>
            <c:numRef>
              <c:f>'Figur 6 vid alt.ålder (3)'!$T$4:$T$24</c:f>
              <c:numCache>
                <c:formatCode>#,##0</c:formatCode>
                <c:ptCount val="21"/>
                <c:pt idx="0">
                  <c:v>-3220</c:v>
                </c:pt>
                <c:pt idx="1">
                  <c:v>-2520</c:v>
                </c:pt>
                <c:pt idx="2">
                  <c:v>-2480</c:v>
                </c:pt>
                <c:pt idx="3">
                  <c:v>-2440</c:v>
                </c:pt>
                <c:pt idx="4">
                  <c:v>-2400</c:v>
                </c:pt>
                <c:pt idx="5">
                  <c:v>-2370</c:v>
                </c:pt>
                <c:pt idx="6">
                  <c:v>-2350</c:v>
                </c:pt>
                <c:pt idx="7">
                  <c:v>-2230</c:v>
                </c:pt>
                <c:pt idx="8">
                  <c:v>-2160</c:v>
                </c:pt>
                <c:pt idx="9">
                  <c:v>-2160</c:v>
                </c:pt>
                <c:pt idx="10">
                  <c:v>0</c:v>
                </c:pt>
                <c:pt idx="11">
                  <c:v>1830</c:v>
                </c:pt>
                <c:pt idx="12">
                  <c:v>1910</c:v>
                </c:pt>
                <c:pt idx="13">
                  <c:v>1990</c:v>
                </c:pt>
                <c:pt idx="14">
                  <c:v>2010</c:v>
                </c:pt>
                <c:pt idx="15">
                  <c:v>2080</c:v>
                </c:pt>
                <c:pt idx="16">
                  <c:v>2120</c:v>
                </c:pt>
                <c:pt idx="17">
                  <c:v>2460</c:v>
                </c:pt>
                <c:pt idx="18">
                  <c:v>2840</c:v>
                </c:pt>
                <c:pt idx="19">
                  <c:v>2910</c:v>
                </c:pt>
                <c:pt idx="20">
                  <c:v>2960</c:v>
                </c:pt>
              </c:numCache>
            </c:numRef>
          </c:val>
        </c:ser>
        <c:dLbls>
          <c:showLegendKey val="0"/>
          <c:showVal val="0"/>
          <c:showCatName val="0"/>
          <c:showSerName val="0"/>
          <c:showPercent val="0"/>
          <c:showBubbleSize val="0"/>
        </c:dLbls>
        <c:gapWidth val="74"/>
        <c:axId val="206187520"/>
        <c:axId val="206189312"/>
      </c:barChart>
      <c:catAx>
        <c:axId val="206187520"/>
        <c:scaling>
          <c:orientation val="minMax"/>
        </c:scaling>
        <c:delete val="0"/>
        <c:axPos val="l"/>
        <c:majorTickMark val="out"/>
        <c:minorTickMark val="none"/>
        <c:tickLblPos val="low"/>
        <c:crossAx val="206189312"/>
        <c:crosses val="autoZero"/>
        <c:auto val="1"/>
        <c:lblAlgn val="ctr"/>
        <c:lblOffset val="100"/>
        <c:tickLblSkip val="1"/>
        <c:noMultiLvlLbl val="0"/>
      </c:catAx>
      <c:valAx>
        <c:axId val="206189312"/>
        <c:scaling>
          <c:orientation val="minMax"/>
          <c:max val="3500"/>
          <c:min val="-3500"/>
        </c:scaling>
        <c:delete val="0"/>
        <c:axPos val="b"/>
        <c:majorGridlines>
          <c:spPr>
            <a:ln>
              <a:prstDash val="sysDash"/>
            </a:ln>
          </c:spPr>
        </c:majorGridlines>
        <c:title>
          <c:tx>
            <c:rich>
              <a:bodyPr/>
              <a:lstStyle/>
              <a:p>
                <a:pPr>
                  <a:defRPr b="0"/>
                </a:pPr>
                <a:r>
                  <a:rPr lang="sv-SE" b="0"/>
                  <a:t>Kronor/månad </a:t>
                </a:r>
              </a:p>
            </c:rich>
          </c:tx>
          <c:layout>
            <c:manualLayout>
              <c:xMode val="edge"/>
              <c:yMode val="edge"/>
              <c:x val="0.81460177392516131"/>
              <c:y val="0.78254116950412678"/>
            </c:manualLayout>
          </c:layout>
          <c:overlay val="0"/>
        </c:title>
        <c:numFmt formatCode="General" sourceLinked="1"/>
        <c:majorTickMark val="out"/>
        <c:minorTickMark val="none"/>
        <c:tickLblPos val="nextTo"/>
        <c:crossAx val="206187520"/>
        <c:crosses val="autoZero"/>
        <c:crossBetween val="between"/>
        <c:majorUnit val="1000"/>
      </c:valAx>
    </c:plotArea>
    <c:legend>
      <c:legendPos val="r"/>
      <c:layout>
        <c:manualLayout>
          <c:xMode val="edge"/>
          <c:yMode val="edge"/>
          <c:x val="0.81880611967561245"/>
          <c:y val="0.34971944457485793"/>
          <c:w val="0.15132721867469293"/>
          <c:h val="0.17253157742687428"/>
        </c:manualLayout>
      </c:layout>
      <c:overlay val="0"/>
    </c:legend>
    <c:plotVisOnly val="1"/>
    <c:dispBlanksAs val="gap"/>
    <c:showDLblsOverMax val="0"/>
  </c:chart>
  <c:spPr>
    <a:ln>
      <a:noFill/>
    </a:ln>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sv-SE"/>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367471222959876"/>
          <c:y val="9.3189964157706098E-2"/>
          <c:w val="0.84236014615820076"/>
          <c:h val="0.82267660090875738"/>
        </c:manualLayout>
      </c:layout>
      <c:barChart>
        <c:barDir val="col"/>
        <c:grouping val="clustered"/>
        <c:varyColors val="0"/>
        <c:dLbls>
          <c:showLegendKey val="0"/>
          <c:showVal val="0"/>
          <c:showCatName val="0"/>
          <c:showSerName val="0"/>
          <c:showPercent val="0"/>
          <c:showBubbleSize val="0"/>
        </c:dLbls>
        <c:gapWidth val="150"/>
        <c:axId val="149209856"/>
        <c:axId val="149211392"/>
      </c:barChart>
      <c:catAx>
        <c:axId val="149209856"/>
        <c:scaling>
          <c:orientation val="minMax"/>
        </c:scaling>
        <c:delete val="0"/>
        <c:axPos val="b"/>
        <c:majorTickMark val="out"/>
        <c:minorTickMark val="none"/>
        <c:tickLblPos val="nextTo"/>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sv-SE"/>
          </a:p>
        </c:txPr>
        <c:crossAx val="149211392"/>
        <c:crosses val="autoZero"/>
        <c:auto val="1"/>
        <c:lblAlgn val="ctr"/>
        <c:lblOffset val="100"/>
        <c:noMultiLvlLbl val="0"/>
      </c:catAx>
      <c:valAx>
        <c:axId val="149211392"/>
        <c:scaling>
          <c:orientation val="minMax"/>
        </c:scaling>
        <c:delete val="0"/>
        <c:axPos val="l"/>
        <c:majorGridlines>
          <c:spPr>
            <a:ln>
              <a:prstDash val="dash"/>
            </a:ln>
          </c:spPr>
        </c:majorGridlines>
        <c:numFmt formatCode="#,##0" sourceLinked="1"/>
        <c:majorTickMark val="out"/>
        <c:minorTickMark val="none"/>
        <c:tickLblPos val="nextTo"/>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sv-SE"/>
          </a:p>
        </c:txPr>
        <c:crossAx val="149209856"/>
        <c:crosses val="autoZero"/>
        <c:crossBetween val="between"/>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rgbClr val="ED7613"/>
            </a:solidFill>
          </c:spPr>
          <c:invertIfNegative val="0"/>
          <c:dLbls>
            <c:dLbl>
              <c:idx val="0"/>
              <c:layout>
                <c:manualLayout>
                  <c:x val="-2.1348611198318232E-17"/>
                  <c:y val="-0.42651825019172146"/>
                </c:manualLayout>
              </c:layout>
              <c:dLblPos val="ctr"/>
              <c:showLegendKey val="0"/>
              <c:showVal val="1"/>
              <c:showCatName val="0"/>
              <c:showSerName val="0"/>
              <c:showPercent val="0"/>
              <c:showBubbleSize val="0"/>
            </c:dLbl>
            <c:dLbl>
              <c:idx val="1"/>
              <c:layout>
                <c:manualLayout>
                  <c:x val="0"/>
                  <c:y val="-0.43764481324020116"/>
                </c:manualLayout>
              </c:layout>
              <c:dLblPos val="ctr"/>
              <c:showLegendKey val="0"/>
              <c:showVal val="1"/>
              <c:showCatName val="0"/>
              <c:showSerName val="0"/>
              <c:showPercent val="0"/>
              <c:showBubbleSize val="0"/>
            </c:dLbl>
            <c:dLbl>
              <c:idx val="2"/>
              <c:layout>
                <c:manualLayout>
                  <c:x val="0"/>
                  <c:y val="-0.26332865881401935"/>
                </c:manualLayout>
              </c:layout>
              <c:dLblPos val="ctr"/>
              <c:showLegendKey val="0"/>
              <c:showVal val="1"/>
              <c:showCatName val="0"/>
              <c:showSerName val="0"/>
              <c:showPercent val="0"/>
              <c:showBubbleSize val="0"/>
            </c:dLbl>
            <c:dLbl>
              <c:idx val="3"/>
              <c:layout>
                <c:manualLayout>
                  <c:x val="8.539444479327293E-17"/>
                  <c:y val="-0.20769584357162091"/>
                </c:manualLayout>
              </c:layout>
              <c:dLblPos val="ctr"/>
              <c:showLegendKey val="0"/>
              <c:showVal val="1"/>
              <c:showCatName val="0"/>
              <c:showSerName val="0"/>
              <c:showPercent val="0"/>
              <c:showBubbleSize val="0"/>
            </c:dLbl>
            <c:dLbl>
              <c:idx val="4"/>
              <c:layout>
                <c:manualLayout>
                  <c:x val="0"/>
                  <c:y val="-0.16318959137770214"/>
                </c:manualLayout>
              </c:layout>
              <c:dLblPos val="ctr"/>
              <c:showLegendKey val="0"/>
              <c:showVal val="1"/>
              <c:showCatName val="0"/>
              <c:showSerName val="0"/>
              <c:showPercent val="0"/>
              <c:showBubbleSize val="0"/>
            </c:dLbl>
            <c:txPr>
              <a:bodyPr/>
              <a:lstStyle/>
              <a:p>
                <a:pPr>
                  <a:defRPr b="1"/>
                </a:pPr>
                <a:endParaRPr lang="sv-SE"/>
              </a:p>
            </c:txPr>
            <c:dLblPos val="ctr"/>
            <c:showLegendKey val="0"/>
            <c:showVal val="1"/>
            <c:showCatName val="0"/>
            <c:showSerName val="0"/>
            <c:showPercent val="0"/>
            <c:showBubbleSize val="0"/>
            <c:showLeaderLines val="0"/>
          </c:dLbls>
          <c:cat>
            <c:strRef>
              <c:f>Blad1!$A$18:$A$22</c:f>
              <c:strCache>
                <c:ptCount val="5"/>
                <c:pt idx="0">
                  <c:v>Finland</c:v>
                </c:pt>
                <c:pt idx="1">
                  <c:v>Norge</c:v>
                </c:pt>
                <c:pt idx="2">
                  <c:v>Storbritannien</c:v>
                </c:pt>
                <c:pt idx="3">
                  <c:v>Danmark</c:v>
                </c:pt>
                <c:pt idx="4">
                  <c:v>Tyskland</c:v>
                </c:pt>
              </c:strCache>
            </c:strRef>
          </c:cat>
          <c:val>
            <c:numRef>
              <c:f>Blad1!$B$18:$B$22</c:f>
              <c:numCache>
                <c:formatCode>#,##0</c:formatCode>
                <c:ptCount val="5"/>
                <c:pt idx="0">
                  <c:v>45000</c:v>
                </c:pt>
                <c:pt idx="1">
                  <c:v>43000</c:v>
                </c:pt>
                <c:pt idx="2">
                  <c:v>23000</c:v>
                </c:pt>
                <c:pt idx="3">
                  <c:v>21000</c:v>
                </c:pt>
                <c:pt idx="4">
                  <c:v>15000</c:v>
                </c:pt>
              </c:numCache>
            </c:numRef>
          </c:val>
        </c:ser>
        <c:dLbls>
          <c:dLblPos val="ctr"/>
          <c:showLegendKey val="0"/>
          <c:showVal val="1"/>
          <c:showCatName val="0"/>
          <c:showSerName val="0"/>
          <c:showPercent val="0"/>
          <c:showBubbleSize val="0"/>
        </c:dLbls>
        <c:gapWidth val="150"/>
        <c:overlap val="100"/>
        <c:axId val="149214720"/>
        <c:axId val="149986688"/>
      </c:barChart>
      <c:catAx>
        <c:axId val="149214720"/>
        <c:scaling>
          <c:orientation val="minMax"/>
        </c:scaling>
        <c:delete val="0"/>
        <c:axPos val="b"/>
        <c:majorTickMark val="out"/>
        <c:minorTickMark val="none"/>
        <c:tickLblPos val="nextTo"/>
        <c:txPr>
          <a:bodyPr/>
          <a:lstStyle/>
          <a:p>
            <a:pPr>
              <a:defRPr b="1"/>
            </a:pPr>
            <a:endParaRPr lang="sv-SE"/>
          </a:p>
        </c:txPr>
        <c:crossAx val="149986688"/>
        <c:crosses val="autoZero"/>
        <c:auto val="1"/>
        <c:lblAlgn val="ctr"/>
        <c:lblOffset val="100"/>
        <c:noMultiLvlLbl val="0"/>
      </c:catAx>
      <c:valAx>
        <c:axId val="149986688"/>
        <c:scaling>
          <c:orientation val="minMax"/>
        </c:scaling>
        <c:delete val="0"/>
        <c:axPos val="l"/>
        <c:majorGridlines/>
        <c:numFmt formatCode="#,##0" sourceLinked="1"/>
        <c:majorTickMark val="out"/>
        <c:minorTickMark val="none"/>
        <c:tickLblPos val="nextTo"/>
        <c:crossAx val="149214720"/>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573940002466137E-2"/>
          <c:y val="0.103562575402703"/>
          <c:w val="0.85254164008502631"/>
          <c:h val="0.80870775068000111"/>
        </c:manualLayout>
      </c:layout>
      <c:lineChart>
        <c:grouping val="standard"/>
        <c:varyColors val="0"/>
        <c:ser>
          <c:idx val="0"/>
          <c:order val="0"/>
          <c:tx>
            <c:v>Kvinnor inkomstpension</c:v>
          </c:tx>
          <c:spPr>
            <a:ln>
              <a:solidFill>
                <a:srgbClr val="ED7613"/>
              </a:solidFill>
              <a:prstDash val="sysDot"/>
            </a:ln>
          </c:spPr>
          <c:marker>
            <c:symbol val="none"/>
          </c:marker>
          <c:cat>
            <c:numRef>
              <c:f>'2016'!$A$5:$A$55</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cat>
          <c:val>
            <c:numRef>
              <c:f>'2016'!$B$5:$B$55</c:f>
              <c:numCache>
                <c:formatCode>General</c:formatCode>
                <c:ptCount val="51"/>
                <c:pt idx="0">
                  <c:v>6496.85</c:v>
                </c:pt>
                <c:pt idx="1">
                  <c:v>10987.51</c:v>
                </c:pt>
                <c:pt idx="2">
                  <c:v>17529.86</c:v>
                </c:pt>
                <c:pt idx="3">
                  <c:v>20043</c:v>
                </c:pt>
                <c:pt idx="4">
                  <c:v>22004.76</c:v>
                </c:pt>
                <c:pt idx="5">
                  <c:v>24423.29</c:v>
                </c:pt>
                <c:pt idx="6">
                  <c:v>26897.45</c:v>
                </c:pt>
                <c:pt idx="7">
                  <c:v>29332.66</c:v>
                </c:pt>
                <c:pt idx="8">
                  <c:v>32036.02</c:v>
                </c:pt>
                <c:pt idx="9">
                  <c:v>34260.800000000003</c:v>
                </c:pt>
                <c:pt idx="10">
                  <c:v>36193.64</c:v>
                </c:pt>
                <c:pt idx="11">
                  <c:v>37478.410000000003</c:v>
                </c:pt>
                <c:pt idx="12">
                  <c:v>38620.85</c:v>
                </c:pt>
                <c:pt idx="13">
                  <c:v>39448.959999999999</c:v>
                </c:pt>
                <c:pt idx="14">
                  <c:v>40463.24</c:v>
                </c:pt>
                <c:pt idx="15">
                  <c:v>41522.519999999997</c:v>
                </c:pt>
                <c:pt idx="16">
                  <c:v>42154.92</c:v>
                </c:pt>
                <c:pt idx="17">
                  <c:v>42687.24</c:v>
                </c:pt>
                <c:pt idx="18">
                  <c:v>42871.24</c:v>
                </c:pt>
                <c:pt idx="19">
                  <c:v>43432.18</c:v>
                </c:pt>
                <c:pt idx="20">
                  <c:v>43792.39</c:v>
                </c:pt>
                <c:pt idx="21">
                  <c:v>43865.03</c:v>
                </c:pt>
                <c:pt idx="22">
                  <c:v>44293.16</c:v>
                </c:pt>
                <c:pt idx="23">
                  <c:v>44458.74</c:v>
                </c:pt>
                <c:pt idx="24">
                  <c:v>44584.27</c:v>
                </c:pt>
                <c:pt idx="25">
                  <c:v>44773.51</c:v>
                </c:pt>
                <c:pt idx="26">
                  <c:v>44546.54</c:v>
                </c:pt>
                <c:pt idx="27">
                  <c:v>44709.52</c:v>
                </c:pt>
                <c:pt idx="28">
                  <c:v>44743.61</c:v>
                </c:pt>
                <c:pt idx="29">
                  <c:v>44834.34</c:v>
                </c:pt>
                <c:pt idx="30">
                  <c:v>44828.59</c:v>
                </c:pt>
                <c:pt idx="31">
                  <c:v>44567.32</c:v>
                </c:pt>
                <c:pt idx="32">
                  <c:v>44622.35</c:v>
                </c:pt>
                <c:pt idx="33">
                  <c:v>44239.78</c:v>
                </c:pt>
                <c:pt idx="34">
                  <c:v>43885.54</c:v>
                </c:pt>
                <c:pt idx="35">
                  <c:v>44008.51</c:v>
                </c:pt>
                <c:pt idx="36">
                  <c:v>43558.74</c:v>
                </c:pt>
                <c:pt idx="37">
                  <c:v>43563.41</c:v>
                </c:pt>
                <c:pt idx="38">
                  <c:v>43595.31</c:v>
                </c:pt>
                <c:pt idx="39">
                  <c:v>43396.57</c:v>
                </c:pt>
                <c:pt idx="40">
                  <c:v>43003.3</c:v>
                </c:pt>
                <c:pt idx="41">
                  <c:v>42735.18</c:v>
                </c:pt>
                <c:pt idx="42">
                  <c:v>42509.36</c:v>
                </c:pt>
                <c:pt idx="43">
                  <c:v>39864.230000000003</c:v>
                </c:pt>
                <c:pt idx="44">
                  <c:v>36710.050000000003</c:v>
                </c:pt>
                <c:pt idx="45">
                  <c:v>33132.57</c:v>
                </c:pt>
                <c:pt idx="46">
                  <c:v>40308.79</c:v>
                </c:pt>
                <c:pt idx="47">
                  <c:v>50692.53</c:v>
                </c:pt>
                <c:pt idx="48">
                  <c:v>43096.14</c:v>
                </c:pt>
                <c:pt idx="49">
                  <c:v>37525.74</c:v>
                </c:pt>
                <c:pt idx="50">
                  <c:v>30245.7</c:v>
                </c:pt>
              </c:numCache>
            </c:numRef>
          </c:val>
          <c:smooth val="0"/>
        </c:ser>
        <c:ser>
          <c:idx val="1"/>
          <c:order val="1"/>
          <c:tx>
            <c:v>Kvinnor inkomst+premiepension</c:v>
          </c:tx>
          <c:spPr>
            <a:ln>
              <a:solidFill>
                <a:srgbClr val="ED7613"/>
              </a:solidFill>
            </a:ln>
          </c:spPr>
          <c:marker>
            <c:symbol val="none"/>
          </c:marker>
          <c:cat>
            <c:numRef>
              <c:f>'2016'!$A$5:$A$55</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cat>
          <c:val>
            <c:numRef>
              <c:f>'2016'!$C$5:$C$55</c:f>
              <c:numCache>
                <c:formatCode>General</c:formatCode>
                <c:ptCount val="51"/>
                <c:pt idx="0">
                  <c:v>7447.25</c:v>
                </c:pt>
                <c:pt idx="1">
                  <c:v>12532.26</c:v>
                </c:pt>
                <c:pt idx="2">
                  <c:v>19898.72</c:v>
                </c:pt>
                <c:pt idx="3">
                  <c:v>22624.29</c:v>
                </c:pt>
                <c:pt idx="4">
                  <c:v>24800.15</c:v>
                </c:pt>
                <c:pt idx="5">
                  <c:v>27570.18</c:v>
                </c:pt>
                <c:pt idx="6">
                  <c:v>30440.2</c:v>
                </c:pt>
                <c:pt idx="7">
                  <c:v>33280.53</c:v>
                </c:pt>
                <c:pt idx="8">
                  <c:v>36457.19</c:v>
                </c:pt>
                <c:pt idx="9">
                  <c:v>39079.61</c:v>
                </c:pt>
                <c:pt idx="10">
                  <c:v>41364.660000000003</c:v>
                </c:pt>
                <c:pt idx="11">
                  <c:v>42876.11</c:v>
                </c:pt>
                <c:pt idx="12">
                  <c:v>44240.27</c:v>
                </c:pt>
                <c:pt idx="13">
                  <c:v>45218.94</c:v>
                </c:pt>
                <c:pt idx="14">
                  <c:v>46429.91</c:v>
                </c:pt>
                <c:pt idx="15">
                  <c:v>47709.29</c:v>
                </c:pt>
                <c:pt idx="16">
                  <c:v>48447.79</c:v>
                </c:pt>
                <c:pt idx="17">
                  <c:v>49108.58</c:v>
                </c:pt>
                <c:pt idx="18">
                  <c:v>49335.39</c:v>
                </c:pt>
                <c:pt idx="19">
                  <c:v>50012.68</c:v>
                </c:pt>
                <c:pt idx="20">
                  <c:v>50461.120000000003</c:v>
                </c:pt>
                <c:pt idx="21">
                  <c:v>50569.74</c:v>
                </c:pt>
                <c:pt idx="22">
                  <c:v>51094.400000000001</c:v>
                </c:pt>
                <c:pt idx="23">
                  <c:v>51309.56</c:v>
                </c:pt>
                <c:pt idx="24">
                  <c:v>51473.77</c:v>
                </c:pt>
                <c:pt idx="25">
                  <c:v>51711.21</c:v>
                </c:pt>
                <c:pt idx="26">
                  <c:v>51457.87</c:v>
                </c:pt>
                <c:pt idx="27">
                  <c:v>51662.64</c:v>
                </c:pt>
                <c:pt idx="28">
                  <c:v>51714.55</c:v>
                </c:pt>
                <c:pt idx="29">
                  <c:v>51825.02</c:v>
                </c:pt>
                <c:pt idx="30">
                  <c:v>51822.54</c:v>
                </c:pt>
                <c:pt idx="31">
                  <c:v>51523.81</c:v>
                </c:pt>
                <c:pt idx="32">
                  <c:v>51589.42</c:v>
                </c:pt>
                <c:pt idx="33">
                  <c:v>51148.15</c:v>
                </c:pt>
                <c:pt idx="34">
                  <c:v>50738.58</c:v>
                </c:pt>
                <c:pt idx="35">
                  <c:v>50882.5</c:v>
                </c:pt>
                <c:pt idx="36">
                  <c:v>50362.400000000001</c:v>
                </c:pt>
                <c:pt idx="37">
                  <c:v>50369.51</c:v>
                </c:pt>
                <c:pt idx="38">
                  <c:v>50406.63</c:v>
                </c:pt>
                <c:pt idx="39">
                  <c:v>50176.71</c:v>
                </c:pt>
                <c:pt idx="40">
                  <c:v>49722.28</c:v>
                </c:pt>
                <c:pt idx="41">
                  <c:v>49412.26</c:v>
                </c:pt>
                <c:pt idx="42">
                  <c:v>49150.99</c:v>
                </c:pt>
                <c:pt idx="43">
                  <c:v>46092.68</c:v>
                </c:pt>
                <c:pt idx="44">
                  <c:v>42445.65</c:v>
                </c:pt>
                <c:pt idx="45">
                  <c:v>38309.19</c:v>
                </c:pt>
                <c:pt idx="46">
                  <c:v>46607.09</c:v>
                </c:pt>
                <c:pt idx="47">
                  <c:v>58612.9</c:v>
                </c:pt>
                <c:pt idx="48">
                  <c:v>49829.58</c:v>
                </c:pt>
                <c:pt idx="49">
                  <c:v>43388.82</c:v>
                </c:pt>
                <c:pt idx="50">
                  <c:v>34971.339999999997</c:v>
                </c:pt>
              </c:numCache>
            </c:numRef>
          </c:val>
          <c:smooth val="0"/>
        </c:ser>
        <c:ser>
          <c:idx val="2"/>
          <c:order val="2"/>
          <c:tx>
            <c:v>Män inkomstpension</c:v>
          </c:tx>
          <c:spPr>
            <a:ln>
              <a:solidFill>
                <a:srgbClr val="558ED5"/>
              </a:solidFill>
              <a:prstDash val="sysDot"/>
            </a:ln>
          </c:spPr>
          <c:marker>
            <c:symbol val="none"/>
          </c:marker>
          <c:cat>
            <c:numRef>
              <c:f>'2016'!$A$5:$A$55</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cat>
          <c:val>
            <c:numRef>
              <c:f>'2016'!$D$5:$D$55</c:f>
              <c:numCache>
                <c:formatCode>General</c:formatCode>
                <c:ptCount val="51"/>
                <c:pt idx="0">
                  <c:v>6041.93</c:v>
                </c:pt>
                <c:pt idx="1">
                  <c:v>11063.44</c:v>
                </c:pt>
                <c:pt idx="2">
                  <c:v>18445.12</c:v>
                </c:pt>
                <c:pt idx="3">
                  <c:v>21855.14</c:v>
                </c:pt>
                <c:pt idx="4">
                  <c:v>24878.65</c:v>
                </c:pt>
                <c:pt idx="5">
                  <c:v>27532.99</c:v>
                </c:pt>
                <c:pt idx="6">
                  <c:v>30182.09</c:v>
                </c:pt>
                <c:pt idx="7">
                  <c:v>32577.14</c:v>
                </c:pt>
                <c:pt idx="8">
                  <c:v>35094.22</c:v>
                </c:pt>
                <c:pt idx="9">
                  <c:v>37320.82</c:v>
                </c:pt>
                <c:pt idx="10">
                  <c:v>39224.160000000003</c:v>
                </c:pt>
                <c:pt idx="11">
                  <c:v>41123.82</c:v>
                </c:pt>
                <c:pt idx="12">
                  <c:v>42246.15</c:v>
                </c:pt>
                <c:pt idx="13">
                  <c:v>43461.19</c:v>
                </c:pt>
                <c:pt idx="14">
                  <c:v>44769.599999999999</c:v>
                </c:pt>
                <c:pt idx="15">
                  <c:v>45824.3</c:v>
                </c:pt>
                <c:pt idx="16">
                  <c:v>46818.85</c:v>
                </c:pt>
                <c:pt idx="17">
                  <c:v>47518.12</c:v>
                </c:pt>
                <c:pt idx="18">
                  <c:v>48311.72</c:v>
                </c:pt>
                <c:pt idx="19">
                  <c:v>48782.75</c:v>
                </c:pt>
                <c:pt idx="20">
                  <c:v>49592.7</c:v>
                </c:pt>
                <c:pt idx="21">
                  <c:v>50022.02</c:v>
                </c:pt>
                <c:pt idx="22">
                  <c:v>50611.05</c:v>
                </c:pt>
                <c:pt idx="23">
                  <c:v>50856.33</c:v>
                </c:pt>
                <c:pt idx="24">
                  <c:v>51051.91</c:v>
                </c:pt>
                <c:pt idx="25">
                  <c:v>51257.27</c:v>
                </c:pt>
                <c:pt idx="26">
                  <c:v>50900.98</c:v>
                </c:pt>
                <c:pt idx="27">
                  <c:v>51027.21</c:v>
                </c:pt>
                <c:pt idx="28">
                  <c:v>51050.14</c:v>
                </c:pt>
                <c:pt idx="29">
                  <c:v>51043.12</c:v>
                </c:pt>
                <c:pt idx="30">
                  <c:v>50713.68</c:v>
                </c:pt>
                <c:pt idx="31">
                  <c:v>50346.43</c:v>
                </c:pt>
                <c:pt idx="32">
                  <c:v>50050.07</c:v>
                </c:pt>
                <c:pt idx="33">
                  <c:v>49536.76</c:v>
                </c:pt>
                <c:pt idx="34">
                  <c:v>49087.39</c:v>
                </c:pt>
                <c:pt idx="35">
                  <c:v>48980.58</c:v>
                </c:pt>
                <c:pt idx="36">
                  <c:v>48436.21</c:v>
                </c:pt>
                <c:pt idx="37">
                  <c:v>48505.69</c:v>
                </c:pt>
                <c:pt idx="38">
                  <c:v>48303.29</c:v>
                </c:pt>
                <c:pt idx="39">
                  <c:v>48202.03</c:v>
                </c:pt>
                <c:pt idx="40">
                  <c:v>47599.69</c:v>
                </c:pt>
                <c:pt idx="41">
                  <c:v>47244.84</c:v>
                </c:pt>
                <c:pt idx="42">
                  <c:v>47274.11</c:v>
                </c:pt>
                <c:pt idx="43">
                  <c:v>44554.47</c:v>
                </c:pt>
                <c:pt idx="44">
                  <c:v>41072.449999999997</c:v>
                </c:pt>
                <c:pt idx="45">
                  <c:v>37123.94</c:v>
                </c:pt>
                <c:pt idx="46">
                  <c:v>42419.79</c:v>
                </c:pt>
                <c:pt idx="47">
                  <c:v>52377.71</c:v>
                </c:pt>
                <c:pt idx="48">
                  <c:v>44681.04</c:v>
                </c:pt>
                <c:pt idx="49">
                  <c:v>38406.18</c:v>
                </c:pt>
                <c:pt idx="50">
                  <c:v>33872.92</c:v>
                </c:pt>
              </c:numCache>
            </c:numRef>
          </c:val>
          <c:smooth val="0"/>
        </c:ser>
        <c:ser>
          <c:idx val="3"/>
          <c:order val="3"/>
          <c:tx>
            <c:v>Män inkomst+premiepension</c:v>
          </c:tx>
          <c:spPr>
            <a:ln>
              <a:solidFill>
                <a:srgbClr val="558ED5"/>
              </a:solidFill>
            </a:ln>
          </c:spPr>
          <c:marker>
            <c:symbol val="none"/>
          </c:marker>
          <c:cat>
            <c:numRef>
              <c:f>'2016'!$A$5:$A$55</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cat>
          <c:val>
            <c:numRef>
              <c:f>'2016'!$E$5:$E$55</c:f>
              <c:numCache>
                <c:formatCode>General</c:formatCode>
                <c:ptCount val="51"/>
                <c:pt idx="0">
                  <c:v>6975.99</c:v>
                </c:pt>
                <c:pt idx="1">
                  <c:v>12674.04</c:v>
                </c:pt>
                <c:pt idx="2">
                  <c:v>21072.27</c:v>
                </c:pt>
                <c:pt idx="3">
                  <c:v>24942.42</c:v>
                </c:pt>
                <c:pt idx="4">
                  <c:v>28456.25</c:v>
                </c:pt>
                <c:pt idx="5">
                  <c:v>31551.25</c:v>
                </c:pt>
                <c:pt idx="6">
                  <c:v>34650.559999999998</c:v>
                </c:pt>
                <c:pt idx="7">
                  <c:v>37452.19</c:v>
                </c:pt>
                <c:pt idx="8">
                  <c:v>40407.78</c:v>
                </c:pt>
                <c:pt idx="9">
                  <c:v>43021.17</c:v>
                </c:pt>
                <c:pt idx="10">
                  <c:v>45237.53</c:v>
                </c:pt>
                <c:pt idx="11">
                  <c:v>47449.86</c:v>
                </c:pt>
                <c:pt idx="12">
                  <c:v>48755.21</c:v>
                </c:pt>
                <c:pt idx="13">
                  <c:v>50163.67</c:v>
                </c:pt>
                <c:pt idx="14">
                  <c:v>51686.32</c:v>
                </c:pt>
                <c:pt idx="15">
                  <c:v>52910.94</c:v>
                </c:pt>
                <c:pt idx="16">
                  <c:v>54061.17</c:v>
                </c:pt>
                <c:pt idx="17">
                  <c:v>54872.61</c:v>
                </c:pt>
                <c:pt idx="18">
                  <c:v>55800.38</c:v>
                </c:pt>
                <c:pt idx="19">
                  <c:v>56348.53</c:v>
                </c:pt>
                <c:pt idx="20">
                  <c:v>57291.07</c:v>
                </c:pt>
                <c:pt idx="21">
                  <c:v>57791.4</c:v>
                </c:pt>
                <c:pt idx="22">
                  <c:v>58478.23</c:v>
                </c:pt>
                <c:pt idx="23">
                  <c:v>58769.86</c:v>
                </c:pt>
                <c:pt idx="24">
                  <c:v>58995.33</c:v>
                </c:pt>
                <c:pt idx="25">
                  <c:v>59239.57</c:v>
                </c:pt>
                <c:pt idx="26">
                  <c:v>58827.59</c:v>
                </c:pt>
                <c:pt idx="27">
                  <c:v>58978.37</c:v>
                </c:pt>
                <c:pt idx="28">
                  <c:v>59008.33</c:v>
                </c:pt>
                <c:pt idx="29">
                  <c:v>59005.64</c:v>
                </c:pt>
                <c:pt idx="30">
                  <c:v>58625.78</c:v>
                </c:pt>
                <c:pt idx="31">
                  <c:v>58201.85</c:v>
                </c:pt>
                <c:pt idx="32">
                  <c:v>57862.29</c:v>
                </c:pt>
                <c:pt idx="33">
                  <c:v>57269.91</c:v>
                </c:pt>
                <c:pt idx="34">
                  <c:v>56750.34</c:v>
                </c:pt>
                <c:pt idx="35">
                  <c:v>56629.17</c:v>
                </c:pt>
                <c:pt idx="36">
                  <c:v>56000.58</c:v>
                </c:pt>
                <c:pt idx="37">
                  <c:v>56081.23</c:v>
                </c:pt>
                <c:pt idx="38">
                  <c:v>55848.84</c:v>
                </c:pt>
                <c:pt idx="39">
                  <c:v>55731.57</c:v>
                </c:pt>
                <c:pt idx="40">
                  <c:v>55034.9</c:v>
                </c:pt>
                <c:pt idx="41">
                  <c:v>54625.15</c:v>
                </c:pt>
                <c:pt idx="42">
                  <c:v>54659.33</c:v>
                </c:pt>
                <c:pt idx="43">
                  <c:v>51514.7</c:v>
                </c:pt>
                <c:pt idx="44">
                  <c:v>47488.65</c:v>
                </c:pt>
                <c:pt idx="45">
                  <c:v>42923.77</c:v>
                </c:pt>
                <c:pt idx="46">
                  <c:v>49047.92</c:v>
                </c:pt>
                <c:pt idx="47">
                  <c:v>60561.3</c:v>
                </c:pt>
                <c:pt idx="48">
                  <c:v>51662.06</c:v>
                </c:pt>
                <c:pt idx="49">
                  <c:v>44406.8</c:v>
                </c:pt>
                <c:pt idx="50">
                  <c:v>39165.269999999997</c:v>
                </c:pt>
              </c:numCache>
            </c:numRef>
          </c:val>
          <c:smooth val="0"/>
        </c:ser>
        <c:ser>
          <c:idx val="4"/>
          <c:order val="4"/>
          <c:tx>
            <c:strRef>
              <c:f>'2016'!$F$4</c:f>
              <c:strCache>
                <c:ptCount val="1"/>
                <c:pt idx="0">
                  <c:v>Riksgenomsnitt</c:v>
                </c:pt>
              </c:strCache>
            </c:strRef>
          </c:tx>
          <c:spPr>
            <a:ln>
              <a:solidFill>
                <a:srgbClr val="595959"/>
              </a:solidFill>
            </a:ln>
          </c:spPr>
          <c:marker>
            <c:symbol val="none"/>
          </c:marker>
          <c:cat>
            <c:numRef>
              <c:f>'2016'!$A$5:$A$55</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cat>
          <c:val>
            <c:numRef>
              <c:f>'2016'!$F$5:$F$55</c:f>
              <c:numCache>
                <c:formatCode>General</c:formatCode>
                <c:ptCount val="51"/>
                <c:pt idx="0">
                  <c:v>47387.14</c:v>
                </c:pt>
                <c:pt idx="1">
                  <c:v>47387.14</c:v>
                </c:pt>
                <c:pt idx="2">
                  <c:v>47387.14</c:v>
                </c:pt>
                <c:pt idx="3">
                  <c:v>47387.14</c:v>
                </c:pt>
                <c:pt idx="4">
                  <c:v>47387.14</c:v>
                </c:pt>
                <c:pt idx="5">
                  <c:v>47387.14</c:v>
                </c:pt>
                <c:pt idx="6">
                  <c:v>47387.14</c:v>
                </c:pt>
                <c:pt idx="7">
                  <c:v>47387.14</c:v>
                </c:pt>
                <c:pt idx="8">
                  <c:v>47387.14</c:v>
                </c:pt>
                <c:pt idx="9">
                  <c:v>47387.14</c:v>
                </c:pt>
                <c:pt idx="10">
                  <c:v>47387.14</c:v>
                </c:pt>
                <c:pt idx="11">
                  <c:v>47387.14</c:v>
                </c:pt>
                <c:pt idx="12">
                  <c:v>47387.14</c:v>
                </c:pt>
                <c:pt idx="13">
                  <c:v>47387.14</c:v>
                </c:pt>
                <c:pt idx="14">
                  <c:v>47387.14</c:v>
                </c:pt>
                <c:pt idx="15">
                  <c:v>47387.14</c:v>
                </c:pt>
                <c:pt idx="16">
                  <c:v>47387.14</c:v>
                </c:pt>
                <c:pt idx="17">
                  <c:v>47387.14</c:v>
                </c:pt>
                <c:pt idx="18">
                  <c:v>47387.14</c:v>
                </c:pt>
                <c:pt idx="19">
                  <c:v>47387.14</c:v>
                </c:pt>
                <c:pt idx="20">
                  <c:v>47387.14</c:v>
                </c:pt>
                <c:pt idx="21">
                  <c:v>47387.14</c:v>
                </c:pt>
                <c:pt idx="22">
                  <c:v>47387.14</c:v>
                </c:pt>
                <c:pt idx="23">
                  <c:v>47387.14</c:v>
                </c:pt>
                <c:pt idx="24">
                  <c:v>47387.14</c:v>
                </c:pt>
                <c:pt idx="25">
                  <c:v>47387.14</c:v>
                </c:pt>
                <c:pt idx="26">
                  <c:v>47387.14</c:v>
                </c:pt>
                <c:pt idx="27">
                  <c:v>47387.14</c:v>
                </c:pt>
                <c:pt idx="28">
                  <c:v>47387.14</c:v>
                </c:pt>
                <c:pt idx="29">
                  <c:v>47387.14</c:v>
                </c:pt>
                <c:pt idx="30">
                  <c:v>47387.14</c:v>
                </c:pt>
                <c:pt idx="31">
                  <c:v>47387.14</c:v>
                </c:pt>
                <c:pt idx="32">
                  <c:v>47387.14</c:v>
                </c:pt>
                <c:pt idx="33">
                  <c:v>47387.14</c:v>
                </c:pt>
                <c:pt idx="34">
                  <c:v>47387.14</c:v>
                </c:pt>
                <c:pt idx="35">
                  <c:v>47387.14</c:v>
                </c:pt>
                <c:pt idx="36">
                  <c:v>47387.14</c:v>
                </c:pt>
                <c:pt idx="37">
                  <c:v>47387.14</c:v>
                </c:pt>
                <c:pt idx="38">
                  <c:v>47387.14</c:v>
                </c:pt>
                <c:pt idx="39">
                  <c:v>47387.14</c:v>
                </c:pt>
                <c:pt idx="40">
                  <c:v>47387.14</c:v>
                </c:pt>
                <c:pt idx="41">
                  <c:v>47387.14</c:v>
                </c:pt>
                <c:pt idx="42">
                  <c:v>47387.14</c:v>
                </c:pt>
                <c:pt idx="43">
                  <c:v>47387.14</c:v>
                </c:pt>
                <c:pt idx="44">
                  <c:v>47387.14</c:v>
                </c:pt>
                <c:pt idx="45">
                  <c:v>47387.14</c:v>
                </c:pt>
                <c:pt idx="46">
                  <c:v>47387.14</c:v>
                </c:pt>
                <c:pt idx="47">
                  <c:v>47387.14</c:v>
                </c:pt>
                <c:pt idx="48">
                  <c:v>47387.14</c:v>
                </c:pt>
                <c:pt idx="49">
                  <c:v>47387.14</c:v>
                </c:pt>
                <c:pt idx="50">
                  <c:v>47387.14</c:v>
                </c:pt>
              </c:numCache>
            </c:numRef>
          </c:val>
          <c:smooth val="0"/>
        </c:ser>
        <c:dLbls>
          <c:showLegendKey val="0"/>
          <c:showVal val="0"/>
          <c:showCatName val="0"/>
          <c:showSerName val="0"/>
          <c:showPercent val="0"/>
          <c:showBubbleSize val="0"/>
        </c:dLbls>
        <c:marker val="1"/>
        <c:smooth val="0"/>
        <c:axId val="149910272"/>
        <c:axId val="149912192"/>
      </c:lineChart>
      <c:catAx>
        <c:axId val="149910272"/>
        <c:scaling>
          <c:orientation val="minMax"/>
        </c:scaling>
        <c:delete val="0"/>
        <c:axPos val="b"/>
        <c:title>
          <c:tx>
            <c:rich>
              <a:bodyPr/>
              <a:lstStyle/>
              <a:p>
                <a:pPr algn="ctr" rtl="0">
                  <a:defRPr lang="en-US" sz="10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r>
                  <a:rPr lang="en-US" sz="10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Ålder</a:t>
                </a:r>
              </a:p>
            </c:rich>
          </c:tx>
          <c:layout>
            <c:manualLayout>
              <c:xMode val="edge"/>
              <c:yMode val="edge"/>
              <c:x val="0.94112385504426332"/>
              <c:y val="0.93073249659230528"/>
            </c:manualLayout>
          </c:layout>
          <c:overlay val="0"/>
        </c:title>
        <c:numFmt formatCode="General" sourceLinked="1"/>
        <c:majorTickMark val="out"/>
        <c:minorTickMark val="none"/>
        <c:tickLblPos val="nextTo"/>
        <c:crossAx val="149912192"/>
        <c:crosses val="autoZero"/>
        <c:auto val="1"/>
        <c:lblAlgn val="ctr"/>
        <c:lblOffset val="100"/>
        <c:tickLblSkip val="4"/>
        <c:tickMarkSkip val="4"/>
        <c:noMultiLvlLbl val="0"/>
      </c:catAx>
      <c:valAx>
        <c:axId val="149912192"/>
        <c:scaling>
          <c:orientation val="minMax"/>
        </c:scaling>
        <c:delete val="0"/>
        <c:axPos val="l"/>
        <c:majorGridlines>
          <c:spPr>
            <a:ln>
              <a:solidFill>
                <a:schemeClr val="tx1">
                  <a:tint val="75000"/>
                  <a:shade val="95000"/>
                  <a:satMod val="105000"/>
                </a:schemeClr>
              </a:solidFill>
              <a:prstDash val="dash"/>
            </a:ln>
          </c:spPr>
        </c:majorGridlines>
        <c:title>
          <c:tx>
            <c:rich>
              <a:bodyPr rot="0" vert="horz"/>
              <a:lstStyle/>
              <a:p>
                <a:pPr>
                  <a:defRPr sz="1000"/>
                </a:pPr>
                <a:r>
                  <a:rPr lang="sv-SE" sz="10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Kronor</a:t>
                </a:r>
              </a:p>
            </c:rich>
          </c:tx>
          <c:layout>
            <c:manualLayout>
              <c:xMode val="edge"/>
              <c:yMode val="edge"/>
              <c:x val="1.4853642008738949E-2"/>
              <c:y val="3.0467513158611188E-2"/>
            </c:manualLayout>
          </c:layout>
          <c:overlay val="0"/>
        </c:title>
        <c:numFmt formatCode="#,##0" sourceLinked="0"/>
        <c:majorTickMark val="out"/>
        <c:minorTickMark val="none"/>
        <c:tickLblPos val="nextTo"/>
        <c:crossAx val="149910272"/>
        <c:crosses val="autoZero"/>
        <c:crossBetween val="between"/>
      </c:valAx>
    </c:plotArea>
    <c:legend>
      <c:legendPos val="t"/>
      <c:layout>
        <c:manualLayout>
          <c:xMode val="edge"/>
          <c:yMode val="edge"/>
          <c:x val="0.53193551170870412"/>
          <c:y val="0.66239570449346385"/>
          <c:w val="0.32288232427322422"/>
          <c:h val="0.21980337078651685"/>
        </c:manualLayout>
      </c:layout>
      <c:overlay val="0"/>
      <c:spPr>
        <a:solidFill>
          <a:schemeClr val="bg1"/>
        </a:solidFill>
      </c:spPr>
    </c:legend>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918517735618612E-2"/>
          <c:y val="9.8551874303073855E-2"/>
          <c:w val="0.83472755412229693"/>
          <c:h val="0.81144232424702045"/>
        </c:manualLayout>
      </c:layout>
      <c:lineChart>
        <c:grouping val="standard"/>
        <c:varyColors val="0"/>
        <c:ser>
          <c:idx val="0"/>
          <c:order val="0"/>
          <c:tx>
            <c:v>Kvinnor inkomstpension</c:v>
          </c:tx>
          <c:spPr>
            <a:ln>
              <a:solidFill>
                <a:srgbClr val="ED7613"/>
              </a:solidFill>
              <a:prstDash val="sysDot"/>
            </a:ln>
          </c:spPr>
          <c:marker>
            <c:symbol val="none"/>
          </c:marker>
          <c:cat>
            <c:numRef>
              <c:f>'2016'!$A$5:$A$57</c:f>
              <c:numCache>
                <c:formatCode>General</c:formatCode>
                <c:ptCount val="53"/>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pt idx="52">
                  <c:v>70</c:v>
                </c:pt>
              </c:numCache>
            </c:numRef>
          </c:cat>
          <c:val>
            <c:numRef>
              <c:f>'2016'!$B$5:$B$57</c:f>
              <c:numCache>
                <c:formatCode>General</c:formatCode>
                <c:ptCount val="53"/>
                <c:pt idx="0">
                  <c:v>5766.14</c:v>
                </c:pt>
                <c:pt idx="1">
                  <c:v>6921.02</c:v>
                </c:pt>
                <c:pt idx="2">
                  <c:v>9221.4599999999991</c:v>
                </c:pt>
                <c:pt idx="3">
                  <c:v>15565.78</c:v>
                </c:pt>
                <c:pt idx="4">
                  <c:v>30247.19</c:v>
                </c:pt>
                <c:pt idx="5">
                  <c:v>48590.81</c:v>
                </c:pt>
                <c:pt idx="6">
                  <c:v>70396.95</c:v>
                </c:pt>
                <c:pt idx="7">
                  <c:v>94416.21</c:v>
                </c:pt>
                <c:pt idx="8">
                  <c:v>118990.99</c:v>
                </c:pt>
                <c:pt idx="9">
                  <c:v>146763.6</c:v>
                </c:pt>
                <c:pt idx="10">
                  <c:v>178784.62</c:v>
                </c:pt>
                <c:pt idx="11">
                  <c:v>210714.78</c:v>
                </c:pt>
                <c:pt idx="12">
                  <c:v>244903.45</c:v>
                </c:pt>
                <c:pt idx="13">
                  <c:v>277473.69</c:v>
                </c:pt>
                <c:pt idx="14">
                  <c:v>312127.23</c:v>
                </c:pt>
                <c:pt idx="15">
                  <c:v>349816.08</c:v>
                </c:pt>
                <c:pt idx="16">
                  <c:v>387115.39</c:v>
                </c:pt>
                <c:pt idx="17">
                  <c:v>431941.25</c:v>
                </c:pt>
                <c:pt idx="18">
                  <c:v>468244.49</c:v>
                </c:pt>
                <c:pt idx="19">
                  <c:v>507990.23</c:v>
                </c:pt>
                <c:pt idx="20">
                  <c:v>544756.6</c:v>
                </c:pt>
                <c:pt idx="21">
                  <c:v>587774.4</c:v>
                </c:pt>
                <c:pt idx="22">
                  <c:v>635274</c:v>
                </c:pt>
                <c:pt idx="23">
                  <c:v>686036.62</c:v>
                </c:pt>
                <c:pt idx="24">
                  <c:v>740821.75</c:v>
                </c:pt>
                <c:pt idx="25">
                  <c:v>799808.51</c:v>
                </c:pt>
                <c:pt idx="26">
                  <c:v>860370.91</c:v>
                </c:pt>
                <c:pt idx="27">
                  <c:v>924847.67</c:v>
                </c:pt>
                <c:pt idx="28">
                  <c:v>975380.09</c:v>
                </c:pt>
                <c:pt idx="29">
                  <c:v>1031243.82</c:v>
                </c:pt>
                <c:pt idx="30">
                  <c:v>1088657.79</c:v>
                </c:pt>
                <c:pt idx="31">
                  <c:v>1148279.97</c:v>
                </c:pt>
                <c:pt idx="32">
                  <c:v>1203685.47</c:v>
                </c:pt>
                <c:pt idx="33">
                  <c:v>1250158.18</c:v>
                </c:pt>
                <c:pt idx="34">
                  <c:v>1310142.1499999999</c:v>
                </c:pt>
                <c:pt idx="35">
                  <c:v>1354408.52</c:v>
                </c:pt>
                <c:pt idx="36">
                  <c:v>1400560.48</c:v>
                </c:pt>
                <c:pt idx="37">
                  <c:v>1465425.17</c:v>
                </c:pt>
                <c:pt idx="38">
                  <c:v>1504735.38</c:v>
                </c:pt>
                <c:pt idx="39">
                  <c:v>1570557.43</c:v>
                </c:pt>
                <c:pt idx="40">
                  <c:v>1630874.22</c:v>
                </c:pt>
                <c:pt idx="41">
                  <c:v>1685745.2</c:v>
                </c:pt>
                <c:pt idx="42">
                  <c:v>1734767.25</c:v>
                </c:pt>
                <c:pt idx="43">
                  <c:v>1795359.89</c:v>
                </c:pt>
                <c:pt idx="44">
                  <c:v>1835704.9</c:v>
                </c:pt>
                <c:pt idx="45">
                  <c:v>1796287.1</c:v>
                </c:pt>
                <c:pt idx="46">
                  <c:v>1742338.53</c:v>
                </c:pt>
                <c:pt idx="47">
                  <c:v>1692839.37</c:v>
                </c:pt>
                <c:pt idx="48">
                  <c:v>1816996.35</c:v>
                </c:pt>
                <c:pt idx="49">
                  <c:v>1780808.45</c:v>
                </c:pt>
                <c:pt idx="50">
                  <c:v>1628519.44</c:v>
                </c:pt>
                <c:pt idx="51">
                  <c:v>1451211.93</c:v>
                </c:pt>
                <c:pt idx="52">
                  <c:v>1282110.99</c:v>
                </c:pt>
              </c:numCache>
            </c:numRef>
          </c:val>
          <c:smooth val="0"/>
        </c:ser>
        <c:ser>
          <c:idx val="1"/>
          <c:order val="1"/>
          <c:tx>
            <c:v>Kvinnor inkomst + premiepension</c:v>
          </c:tx>
          <c:spPr>
            <a:ln>
              <a:solidFill>
                <a:srgbClr val="ED7613"/>
              </a:solidFill>
            </a:ln>
          </c:spPr>
          <c:marker>
            <c:symbol val="none"/>
          </c:marker>
          <c:cat>
            <c:numRef>
              <c:f>'2016'!$A$5:$A$57</c:f>
              <c:numCache>
                <c:formatCode>General</c:formatCode>
                <c:ptCount val="53"/>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pt idx="52">
                  <c:v>70</c:v>
                </c:pt>
              </c:numCache>
            </c:numRef>
          </c:cat>
          <c:val>
            <c:numRef>
              <c:f>'2016'!$C$5:$C$57</c:f>
              <c:numCache>
                <c:formatCode>General</c:formatCode>
                <c:ptCount val="53"/>
                <c:pt idx="0">
                  <c:v>6643.61</c:v>
                </c:pt>
                <c:pt idx="1">
                  <c:v>7955.32</c:v>
                </c:pt>
                <c:pt idx="2">
                  <c:v>10609.62</c:v>
                </c:pt>
                <c:pt idx="3">
                  <c:v>17881.79</c:v>
                </c:pt>
                <c:pt idx="4">
                  <c:v>34710.65</c:v>
                </c:pt>
                <c:pt idx="5">
                  <c:v>55976.69</c:v>
                </c:pt>
                <c:pt idx="6">
                  <c:v>81740.22</c:v>
                </c:pt>
                <c:pt idx="7">
                  <c:v>110565.65</c:v>
                </c:pt>
                <c:pt idx="8">
                  <c:v>140225.54999999999</c:v>
                </c:pt>
                <c:pt idx="9">
                  <c:v>173958.41</c:v>
                </c:pt>
                <c:pt idx="10">
                  <c:v>213430.77</c:v>
                </c:pt>
                <c:pt idx="11">
                  <c:v>252548.61</c:v>
                </c:pt>
                <c:pt idx="12">
                  <c:v>293579.28000000003</c:v>
                </c:pt>
                <c:pt idx="13">
                  <c:v>332957.78000000003</c:v>
                </c:pt>
                <c:pt idx="14">
                  <c:v>375569.32</c:v>
                </c:pt>
                <c:pt idx="15">
                  <c:v>422624.07</c:v>
                </c:pt>
                <c:pt idx="16">
                  <c:v>469342.14</c:v>
                </c:pt>
                <c:pt idx="17">
                  <c:v>525460.31999999995</c:v>
                </c:pt>
                <c:pt idx="18">
                  <c:v>570397.48</c:v>
                </c:pt>
                <c:pt idx="19">
                  <c:v>618854.30000000005</c:v>
                </c:pt>
                <c:pt idx="20">
                  <c:v>663216.12</c:v>
                </c:pt>
                <c:pt idx="21">
                  <c:v>715408.78</c:v>
                </c:pt>
                <c:pt idx="22">
                  <c:v>772932.58</c:v>
                </c:pt>
                <c:pt idx="23">
                  <c:v>833242.95</c:v>
                </c:pt>
                <c:pt idx="24">
                  <c:v>896466.04</c:v>
                </c:pt>
                <c:pt idx="25">
                  <c:v>962058.69</c:v>
                </c:pt>
                <c:pt idx="26">
                  <c:v>1027660.61</c:v>
                </c:pt>
                <c:pt idx="27">
                  <c:v>1097130.6399999999</c:v>
                </c:pt>
                <c:pt idx="28">
                  <c:v>1149435.44</c:v>
                </c:pt>
                <c:pt idx="29">
                  <c:v>1208365.6299999999</c:v>
                </c:pt>
                <c:pt idx="30">
                  <c:v>1268895.56</c:v>
                </c:pt>
                <c:pt idx="31">
                  <c:v>1330676.8799999999</c:v>
                </c:pt>
                <c:pt idx="32">
                  <c:v>1387942.2</c:v>
                </c:pt>
                <c:pt idx="33">
                  <c:v>1434418.02</c:v>
                </c:pt>
                <c:pt idx="34">
                  <c:v>1496314.41</c:v>
                </c:pt>
                <c:pt idx="35">
                  <c:v>1539970.7</c:v>
                </c:pt>
                <c:pt idx="36">
                  <c:v>1585501.84</c:v>
                </c:pt>
                <c:pt idx="37">
                  <c:v>1653035.27</c:v>
                </c:pt>
                <c:pt idx="38">
                  <c:v>1691438.37</c:v>
                </c:pt>
                <c:pt idx="39">
                  <c:v>1759694.06</c:v>
                </c:pt>
                <c:pt idx="40">
                  <c:v>1821788.78</c:v>
                </c:pt>
                <c:pt idx="41">
                  <c:v>1877802.66</c:v>
                </c:pt>
                <c:pt idx="42">
                  <c:v>1927069.36</c:v>
                </c:pt>
                <c:pt idx="43">
                  <c:v>1988809.24</c:v>
                </c:pt>
                <c:pt idx="44">
                  <c:v>2026712.67</c:v>
                </c:pt>
                <c:pt idx="45">
                  <c:v>1976019.63</c:v>
                </c:pt>
                <c:pt idx="46">
                  <c:v>1908948.26</c:v>
                </c:pt>
                <c:pt idx="47">
                  <c:v>1847074.66</c:v>
                </c:pt>
                <c:pt idx="48">
                  <c:v>1984184.53</c:v>
                </c:pt>
                <c:pt idx="49">
                  <c:v>1937118.06</c:v>
                </c:pt>
                <c:pt idx="50">
                  <c:v>1766839.91</c:v>
                </c:pt>
                <c:pt idx="51">
                  <c:v>1571824.18</c:v>
                </c:pt>
                <c:pt idx="52">
                  <c:v>1380898.94</c:v>
                </c:pt>
              </c:numCache>
            </c:numRef>
          </c:val>
          <c:smooth val="0"/>
        </c:ser>
        <c:ser>
          <c:idx val="2"/>
          <c:order val="2"/>
          <c:tx>
            <c:v>Män inkomstpension</c:v>
          </c:tx>
          <c:spPr>
            <a:ln>
              <a:solidFill>
                <a:srgbClr val="558ED5"/>
              </a:solidFill>
              <a:prstDash val="sysDot"/>
            </a:ln>
          </c:spPr>
          <c:marker>
            <c:symbol val="none"/>
          </c:marker>
          <c:cat>
            <c:numRef>
              <c:f>'2016'!$A$5:$A$57</c:f>
              <c:numCache>
                <c:formatCode>General</c:formatCode>
                <c:ptCount val="53"/>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pt idx="52">
                  <c:v>70</c:v>
                </c:pt>
              </c:numCache>
            </c:numRef>
          </c:cat>
          <c:val>
            <c:numRef>
              <c:f>'2016'!$D$5:$D$57</c:f>
              <c:numCache>
                <c:formatCode>General</c:formatCode>
                <c:ptCount val="53"/>
                <c:pt idx="0">
                  <c:v>5666.6</c:v>
                </c:pt>
                <c:pt idx="1">
                  <c:v>6999.06</c:v>
                </c:pt>
                <c:pt idx="2">
                  <c:v>8689.4599999999991</c:v>
                </c:pt>
                <c:pt idx="3">
                  <c:v>14960.1</c:v>
                </c:pt>
                <c:pt idx="4">
                  <c:v>29911.02</c:v>
                </c:pt>
                <c:pt idx="5">
                  <c:v>49893.79</c:v>
                </c:pt>
                <c:pt idx="6">
                  <c:v>75929.23</c:v>
                </c:pt>
                <c:pt idx="7">
                  <c:v>104388.73</c:v>
                </c:pt>
                <c:pt idx="8">
                  <c:v>133374.75</c:v>
                </c:pt>
                <c:pt idx="9">
                  <c:v>164908.63</c:v>
                </c:pt>
                <c:pt idx="10">
                  <c:v>201647.61</c:v>
                </c:pt>
                <c:pt idx="11">
                  <c:v>237377.02</c:v>
                </c:pt>
                <c:pt idx="12">
                  <c:v>274157.62</c:v>
                </c:pt>
                <c:pt idx="13">
                  <c:v>312881.02</c:v>
                </c:pt>
                <c:pt idx="14">
                  <c:v>348656.6</c:v>
                </c:pt>
                <c:pt idx="15">
                  <c:v>390515.3</c:v>
                </c:pt>
                <c:pt idx="16">
                  <c:v>433631.08</c:v>
                </c:pt>
                <c:pt idx="17">
                  <c:v>481531.17</c:v>
                </c:pt>
                <c:pt idx="18">
                  <c:v>526068.44999999995</c:v>
                </c:pt>
                <c:pt idx="19">
                  <c:v>570386.18000000005</c:v>
                </c:pt>
                <c:pt idx="20">
                  <c:v>618209.09</c:v>
                </c:pt>
                <c:pt idx="21">
                  <c:v>666666.29</c:v>
                </c:pt>
                <c:pt idx="22">
                  <c:v>723634.18</c:v>
                </c:pt>
                <c:pt idx="23">
                  <c:v>783224.31</c:v>
                </c:pt>
                <c:pt idx="24">
                  <c:v>846544.98</c:v>
                </c:pt>
                <c:pt idx="25">
                  <c:v>911891.48</c:v>
                </c:pt>
                <c:pt idx="26">
                  <c:v>980453.64</c:v>
                </c:pt>
                <c:pt idx="27">
                  <c:v>1056678.07</c:v>
                </c:pt>
                <c:pt idx="28">
                  <c:v>1108516.3899999999</c:v>
                </c:pt>
                <c:pt idx="29">
                  <c:v>1182376.4099999999</c:v>
                </c:pt>
                <c:pt idx="30">
                  <c:v>1246070.45</c:v>
                </c:pt>
                <c:pt idx="31">
                  <c:v>1317869.9099999999</c:v>
                </c:pt>
                <c:pt idx="32">
                  <c:v>1373208.48</c:v>
                </c:pt>
                <c:pt idx="33">
                  <c:v>1432487.22</c:v>
                </c:pt>
                <c:pt idx="34">
                  <c:v>1495232.98</c:v>
                </c:pt>
                <c:pt idx="35">
                  <c:v>1549165.31</c:v>
                </c:pt>
                <c:pt idx="36">
                  <c:v>1603406.3</c:v>
                </c:pt>
                <c:pt idx="37">
                  <c:v>1676708.08</c:v>
                </c:pt>
                <c:pt idx="38">
                  <c:v>1726038.26</c:v>
                </c:pt>
                <c:pt idx="39">
                  <c:v>1815285.58</c:v>
                </c:pt>
                <c:pt idx="40">
                  <c:v>1888052.48</c:v>
                </c:pt>
                <c:pt idx="41">
                  <c:v>1956382.56</c:v>
                </c:pt>
                <c:pt idx="42">
                  <c:v>2023599.48</c:v>
                </c:pt>
                <c:pt idx="43">
                  <c:v>2113385.5299999998</c:v>
                </c:pt>
                <c:pt idx="44">
                  <c:v>2174624.19</c:v>
                </c:pt>
                <c:pt idx="45">
                  <c:v>2146247.38</c:v>
                </c:pt>
                <c:pt idx="46">
                  <c:v>2081282.4</c:v>
                </c:pt>
                <c:pt idx="47">
                  <c:v>2017042.66</c:v>
                </c:pt>
                <c:pt idx="48">
                  <c:v>2068139.03</c:v>
                </c:pt>
                <c:pt idx="49">
                  <c:v>2010979.38</c:v>
                </c:pt>
                <c:pt idx="50">
                  <c:v>1837911.45</c:v>
                </c:pt>
                <c:pt idx="51">
                  <c:v>1665789.59</c:v>
                </c:pt>
                <c:pt idx="52">
                  <c:v>1514343.37</c:v>
                </c:pt>
              </c:numCache>
            </c:numRef>
          </c:val>
          <c:smooth val="0"/>
        </c:ser>
        <c:ser>
          <c:idx val="3"/>
          <c:order val="3"/>
          <c:tx>
            <c:v>Män inkomst + premiepension</c:v>
          </c:tx>
          <c:spPr>
            <a:ln>
              <a:solidFill>
                <a:srgbClr val="558ED5"/>
              </a:solidFill>
            </a:ln>
          </c:spPr>
          <c:marker>
            <c:symbol val="none"/>
          </c:marker>
          <c:cat>
            <c:numRef>
              <c:f>'2016'!$A$5:$A$57</c:f>
              <c:numCache>
                <c:formatCode>General</c:formatCode>
                <c:ptCount val="53"/>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pt idx="52">
                  <c:v>70</c:v>
                </c:pt>
              </c:numCache>
            </c:numRef>
          </c:cat>
          <c:val>
            <c:numRef>
              <c:f>'2016'!$E$5:$E$57</c:f>
              <c:numCache>
                <c:formatCode>General</c:formatCode>
                <c:ptCount val="53"/>
                <c:pt idx="0">
                  <c:v>6579.77</c:v>
                </c:pt>
                <c:pt idx="1">
                  <c:v>8122.82</c:v>
                </c:pt>
                <c:pt idx="2">
                  <c:v>10086.64</c:v>
                </c:pt>
                <c:pt idx="3">
                  <c:v>17279.53</c:v>
                </c:pt>
                <c:pt idx="4">
                  <c:v>34495.54</c:v>
                </c:pt>
                <c:pt idx="5">
                  <c:v>57917.46</c:v>
                </c:pt>
                <c:pt idx="6">
                  <c:v>89095.14</c:v>
                </c:pt>
                <c:pt idx="7">
                  <c:v>123843.08</c:v>
                </c:pt>
                <c:pt idx="8">
                  <c:v>159164.04999999999</c:v>
                </c:pt>
                <c:pt idx="9">
                  <c:v>198357.62</c:v>
                </c:pt>
                <c:pt idx="10">
                  <c:v>244194.05</c:v>
                </c:pt>
                <c:pt idx="11">
                  <c:v>288798.17</c:v>
                </c:pt>
                <c:pt idx="12">
                  <c:v>333896.34000000003</c:v>
                </c:pt>
                <c:pt idx="13">
                  <c:v>380952.53</c:v>
                </c:pt>
                <c:pt idx="14">
                  <c:v>425036.08</c:v>
                </c:pt>
                <c:pt idx="15">
                  <c:v>477301.25</c:v>
                </c:pt>
                <c:pt idx="16">
                  <c:v>531512.11</c:v>
                </c:pt>
                <c:pt idx="17">
                  <c:v>591959.86</c:v>
                </c:pt>
                <c:pt idx="18">
                  <c:v>647548.89</c:v>
                </c:pt>
                <c:pt idx="19">
                  <c:v>701745.06</c:v>
                </c:pt>
                <c:pt idx="20">
                  <c:v>759362.02</c:v>
                </c:pt>
                <c:pt idx="21">
                  <c:v>818162.85</c:v>
                </c:pt>
                <c:pt idx="22">
                  <c:v>886960.46</c:v>
                </c:pt>
                <c:pt idx="23">
                  <c:v>958306.41</c:v>
                </c:pt>
                <c:pt idx="24">
                  <c:v>1032391.6800000001</c:v>
                </c:pt>
                <c:pt idx="25">
                  <c:v>1105724.9099999999</c:v>
                </c:pt>
                <c:pt idx="26">
                  <c:v>1180658.45</c:v>
                </c:pt>
                <c:pt idx="27">
                  <c:v>1263443.3</c:v>
                </c:pt>
                <c:pt idx="28">
                  <c:v>1317891.23</c:v>
                </c:pt>
                <c:pt idx="29">
                  <c:v>1397331.23</c:v>
                </c:pt>
                <c:pt idx="30">
                  <c:v>1464436.89</c:v>
                </c:pt>
                <c:pt idx="31">
                  <c:v>1540193.04</c:v>
                </c:pt>
                <c:pt idx="32">
                  <c:v>1596630.39</c:v>
                </c:pt>
                <c:pt idx="33">
                  <c:v>1655848.12</c:v>
                </c:pt>
                <c:pt idx="34">
                  <c:v>1719753.44</c:v>
                </c:pt>
                <c:pt idx="35">
                  <c:v>1773234.62</c:v>
                </c:pt>
                <c:pt idx="36">
                  <c:v>1826656.87</c:v>
                </c:pt>
                <c:pt idx="37">
                  <c:v>1901078.39</c:v>
                </c:pt>
                <c:pt idx="38">
                  <c:v>1949185.8</c:v>
                </c:pt>
                <c:pt idx="39">
                  <c:v>2041629.89</c:v>
                </c:pt>
                <c:pt idx="40">
                  <c:v>2115503.2000000002</c:v>
                </c:pt>
                <c:pt idx="41">
                  <c:v>2183618.75</c:v>
                </c:pt>
                <c:pt idx="42">
                  <c:v>2249696.96</c:v>
                </c:pt>
                <c:pt idx="43">
                  <c:v>2340888.19</c:v>
                </c:pt>
                <c:pt idx="44">
                  <c:v>2400218.59</c:v>
                </c:pt>
                <c:pt idx="45">
                  <c:v>2360046.85</c:v>
                </c:pt>
                <c:pt idx="46">
                  <c:v>2279930.86</c:v>
                </c:pt>
                <c:pt idx="47">
                  <c:v>2201510.2599999998</c:v>
                </c:pt>
                <c:pt idx="48">
                  <c:v>2259036.94</c:v>
                </c:pt>
                <c:pt idx="49">
                  <c:v>2191422.65</c:v>
                </c:pt>
                <c:pt idx="50">
                  <c:v>1991008.21</c:v>
                </c:pt>
                <c:pt idx="51">
                  <c:v>1802611.91</c:v>
                </c:pt>
                <c:pt idx="52">
                  <c:v>1632723.72</c:v>
                </c:pt>
              </c:numCache>
            </c:numRef>
          </c:val>
          <c:smooth val="0"/>
        </c:ser>
        <c:ser>
          <c:idx val="4"/>
          <c:order val="4"/>
          <c:tx>
            <c:strRef>
              <c:f>'2016'!$F$4</c:f>
              <c:strCache>
                <c:ptCount val="1"/>
                <c:pt idx="0">
                  <c:v>Riksgenomsnitt</c:v>
                </c:pt>
              </c:strCache>
            </c:strRef>
          </c:tx>
          <c:spPr>
            <a:ln>
              <a:solidFill>
                <a:srgbClr val="595959"/>
              </a:solidFill>
            </a:ln>
          </c:spPr>
          <c:marker>
            <c:symbol val="none"/>
          </c:marker>
          <c:cat>
            <c:numRef>
              <c:f>'2016'!$A$5:$A$57</c:f>
              <c:numCache>
                <c:formatCode>General</c:formatCode>
                <c:ptCount val="53"/>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pt idx="52">
                  <c:v>70</c:v>
                </c:pt>
              </c:numCache>
            </c:numRef>
          </c:cat>
          <c:val>
            <c:numRef>
              <c:f>'2016'!$F$5:$F$57</c:f>
              <c:numCache>
                <c:formatCode>General</c:formatCode>
                <c:ptCount val="53"/>
                <c:pt idx="0">
                  <c:v>1043298.94</c:v>
                </c:pt>
                <c:pt idx="1">
                  <c:v>1043298.94</c:v>
                </c:pt>
                <c:pt idx="2">
                  <c:v>1043298.94</c:v>
                </c:pt>
                <c:pt idx="3">
                  <c:v>1043298.94</c:v>
                </c:pt>
                <c:pt idx="4">
                  <c:v>1043298.94</c:v>
                </c:pt>
                <c:pt idx="5">
                  <c:v>1043298.94</c:v>
                </c:pt>
                <c:pt idx="6">
                  <c:v>1043298.94</c:v>
                </c:pt>
                <c:pt idx="7">
                  <c:v>1043298.94</c:v>
                </c:pt>
                <c:pt idx="8">
                  <c:v>1043298.94</c:v>
                </c:pt>
                <c:pt idx="9">
                  <c:v>1043298.94</c:v>
                </c:pt>
                <c:pt idx="10">
                  <c:v>1043298.94</c:v>
                </c:pt>
                <c:pt idx="11">
                  <c:v>1043298.94</c:v>
                </c:pt>
                <c:pt idx="12">
                  <c:v>1043298.94</c:v>
                </c:pt>
                <c:pt idx="13">
                  <c:v>1043298.94</c:v>
                </c:pt>
                <c:pt idx="14">
                  <c:v>1043298.94</c:v>
                </c:pt>
                <c:pt idx="15">
                  <c:v>1043298.94</c:v>
                </c:pt>
                <c:pt idx="16">
                  <c:v>1043298.94</c:v>
                </c:pt>
                <c:pt idx="17">
                  <c:v>1043298.94</c:v>
                </c:pt>
                <c:pt idx="18">
                  <c:v>1043298.94</c:v>
                </c:pt>
                <c:pt idx="19">
                  <c:v>1043298.94</c:v>
                </c:pt>
                <c:pt idx="20">
                  <c:v>1043298.94</c:v>
                </c:pt>
                <c:pt idx="21">
                  <c:v>1043298.94</c:v>
                </c:pt>
                <c:pt idx="22">
                  <c:v>1043298.94</c:v>
                </c:pt>
                <c:pt idx="23">
                  <c:v>1043298.94</c:v>
                </c:pt>
                <c:pt idx="24">
                  <c:v>1043298.94</c:v>
                </c:pt>
                <c:pt idx="25">
                  <c:v>1043298.94</c:v>
                </c:pt>
                <c:pt idx="26">
                  <c:v>1043298.94</c:v>
                </c:pt>
                <c:pt idx="27">
                  <c:v>1043298.94</c:v>
                </c:pt>
                <c:pt idx="28">
                  <c:v>1043298.94</c:v>
                </c:pt>
                <c:pt idx="29">
                  <c:v>1043298.94</c:v>
                </c:pt>
                <c:pt idx="30">
                  <c:v>1043298.94</c:v>
                </c:pt>
                <c:pt idx="31">
                  <c:v>1043298.94</c:v>
                </c:pt>
                <c:pt idx="32">
                  <c:v>1043298.94</c:v>
                </c:pt>
                <c:pt idx="33">
                  <c:v>1043298.94</c:v>
                </c:pt>
                <c:pt idx="34">
                  <c:v>1043298.94</c:v>
                </c:pt>
                <c:pt idx="35">
                  <c:v>1043298.94</c:v>
                </c:pt>
                <c:pt idx="36">
                  <c:v>1043298.94</c:v>
                </c:pt>
                <c:pt idx="37">
                  <c:v>1043298.94</c:v>
                </c:pt>
                <c:pt idx="38">
                  <c:v>1043298.94</c:v>
                </c:pt>
                <c:pt idx="39">
                  <c:v>1043298.94</c:v>
                </c:pt>
                <c:pt idx="40">
                  <c:v>1043298.94</c:v>
                </c:pt>
                <c:pt idx="41">
                  <c:v>1043298.94</c:v>
                </c:pt>
                <c:pt idx="42">
                  <c:v>1043298.94</c:v>
                </c:pt>
                <c:pt idx="43">
                  <c:v>1043298.94</c:v>
                </c:pt>
                <c:pt idx="44">
                  <c:v>1043298.94</c:v>
                </c:pt>
                <c:pt idx="45">
                  <c:v>1043298.94</c:v>
                </c:pt>
                <c:pt idx="46">
                  <c:v>1043298.94</c:v>
                </c:pt>
                <c:pt idx="47">
                  <c:v>1043298.94</c:v>
                </c:pt>
                <c:pt idx="48">
                  <c:v>1043298.94</c:v>
                </c:pt>
                <c:pt idx="49">
                  <c:v>1043298.94</c:v>
                </c:pt>
                <c:pt idx="50">
                  <c:v>1043298.94</c:v>
                </c:pt>
                <c:pt idx="51">
                  <c:v>1043298.94</c:v>
                </c:pt>
                <c:pt idx="52">
                  <c:v>1043298.94</c:v>
                </c:pt>
              </c:numCache>
            </c:numRef>
          </c:val>
          <c:smooth val="0"/>
        </c:ser>
        <c:dLbls>
          <c:showLegendKey val="0"/>
          <c:showVal val="0"/>
          <c:showCatName val="0"/>
          <c:showSerName val="0"/>
          <c:showPercent val="0"/>
          <c:showBubbleSize val="0"/>
        </c:dLbls>
        <c:marker val="1"/>
        <c:smooth val="0"/>
        <c:axId val="41591936"/>
        <c:axId val="41593856"/>
      </c:lineChart>
      <c:catAx>
        <c:axId val="41591936"/>
        <c:scaling>
          <c:orientation val="minMax"/>
        </c:scaling>
        <c:delete val="0"/>
        <c:axPos val="b"/>
        <c:title>
          <c:tx>
            <c:rich>
              <a:bodyPr/>
              <a:lstStyle/>
              <a:p>
                <a:pPr>
                  <a:defRPr sz="1000"/>
                </a:pPr>
                <a:r>
                  <a:rPr lang="en-US" sz="1000" b="0">
                    <a:latin typeface="Verdana" panose="020B0604030504040204" pitchFamily="34" charset="0"/>
                    <a:ea typeface="Verdana" panose="020B0604030504040204" pitchFamily="34" charset="0"/>
                    <a:cs typeface="Verdana" panose="020B0604030504040204" pitchFamily="34" charset="0"/>
                  </a:rPr>
                  <a:t>Ålder</a:t>
                </a:r>
              </a:p>
            </c:rich>
          </c:tx>
          <c:layout>
            <c:manualLayout>
              <c:xMode val="edge"/>
              <c:yMode val="edge"/>
              <c:x val="0.93592548973664902"/>
              <c:y val="0.92491845305201148"/>
            </c:manualLayout>
          </c:layout>
          <c:overlay val="0"/>
        </c:title>
        <c:numFmt formatCode="General" sourceLinked="1"/>
        <c:majorTickMark val="out"/>
        <c:minorTickMark val="none"/>
        <c:tickLblPos val="nextTo"/>
        <c:crossAx val="41593856"/>
        <c:crosses val="autoZero"/>
        <c:auto val="1"/>
        <c:lblAlgn val="ctr"/>
        <c:lblOffset val="100"/>
        <c:tickLblSkip val="4"/>
        <c:tickMarkSkip val="4"/>
        <c:noMultiLvlLbl val="0"/>
      </c:catAx>
      <c:valAx>
        <c:axId val="41593856"/>
        <c:scaling>
          <c:orientation val="minMax"/>
        </c:scaling>
        <c:delete val="0"/>
        <c:axPos val="l"/>
        <c:majorGridlines>
          <c:spPr>
            <a:ln>
              <a:solidFill>
                <a:schemeClr val="tx1">
                  <a:tint val="75000"/>
                  <a:shade val="95000"/>
                  <a:satMod val="105000"/>
                </a:schemeClr>
              </a:solidFill>
              <a:prstDash val="dash"/>
            </a:ln>
          </c:spPr>
        </c:majorGridlines>
        <c:title>
          <c:tx>
            <c:rich>
              <a:bodyPr rot="0" vert="horz"/>
              <a:lstStyle/>
              <a:p>
                <a:pPr>
                  <a:defRPr sz="1000"/>
                </a:pPr>
                <a:r>
                  <a:rPr lang="en-US" sz="1000" b="0">
                    <a:latin typeface="Verdana" panose="020B0604030504040204" pitchFamily="34" charset="0"/>
                    <a:ea typeface="Verdana" panose="020B0604030504040204" pitchFamily="34" charset="0"/>
                    <a:cs typeface="Verdana" panose="020B0604030504040204" pitchFamily="34" charset="0"/>
                  </a:rPr>
                  <a:t>Kronor</a:t>
                </a:r>
              </a:p>
            </c:rich>
          </c:tx>
          <c:layout>
            <c:manualLayout>
              <c:xMode val="edge"/>
              <c:yMode val="edge"/>
              <c:x val="1.6106647593091585E-2"/>
              <c:y val="1.9140373910035539E-2"/>
            </c:manualLayout>
          </c:layout>
          <c:overlay val="0"/>
        </c:title>
        <c:numFmt formatCode="#,##0" sourceLinked="0"/>
        <c:majorTickMark val="out"/>
        <c:minorTickMark val="none"/>
        <c:tickLblPos val="nextTo"/>
        <c:crossAx val="41591936"/>
        <c:crosses val="autoZero"/>
        <c:crossBetween val="between"/>
      </c:valAx>
    </c:plotArea>
    <c:legend>
      <c:legendPos val="t"/>
      <c:layout>
        <c:manualLayout>
          <c:xMode val="edge"/>
          <c:yMode val="edge"/>
          <c:x val="9.802192511171004E-2"/>
          <c:y val="9.0524115404775132E-2"/>
          <c:w val="0.29985473292348525"/>
          <c:h val="0.23288831249624847"/>
        </c:manualLayout>
      </c:layout>
      <c:overlay val="0"/>
      <c:spPr>
        <a:solidFill>
          <a:schemeClr val="bg1"/>
        </a:solidFill>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sv-SE"/>
        </a:p>
      </c:txPr>
    </c:legend>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914873937246786E-2"/>
          <c:y val="3.1372538451570973E-2"/>
          <c:w val="0.71219260791360772"/>
          <c:h val="0.76407334571616636"/>
        </c:manualLayout>
      </c:layout>
      <c:barChart>
        <c:barDir val="col"/>
        <c:grouping val="stacked"/>
        <c:varyColors val="0"/>
        <c:ser>
          <c:idx val="0"/>
          <c:order val="0"/>
          <c:tx>
            <c:v>Pensionsrätt 2013</c:v>
          </c:tx>
          <c:spPr>
            <a:solidFill>
              <a:srgbClr val="ED7613"/>
            </a:solidFill>
          </c:spPr>
          <c:invertIfNegative val="0"/>
          <c:cat>
            <c:strRef>
              <c:f>Blad1!$T$3:$T$23</c:f>
              <c:strCache>
                <c:ptCount val="21"/>
                <c:pt idx="0">
                  <c:v>Stockholm</c:v>
                </c:pt>
                <c:pt idx="1">
                  <c:v>Norrbotten</c:v>
                </c:pt>
                <c:pt idx="2">
                  <c:v>Halland</c:v>
                </c:pt>
                <c:pt idx="3">
                  <c:v>Västernorrland</c:v>
                </c:pt>
                <c:pt idx="4">
                  <c:v>Västmanland</c:v>
                </c:pt>
                <c:pt idx="5">
                  <c:v>Jönköping</c:v>
                </c:pt>
                <c:pt idx="6">
                  <c:v>Västra Götaland</c:v>
                </c:pt>
                <c:pt idx="7">
                  <c:v>Uppsala</c:v>
                </c:pt>
                <c:pt idx="8">
                  <c:v>Dalarna</c:v>
                </c:pt>
                <c:pt idx="9">
                  <c:v>Blekinge</c:v>
                </c:pt>
                <c:pt idx="10">
                  <c:v>Gävleborg</c:v>
                </c:pt>
                <c:pt idx="11">
                  <c:v>Kronoberg</c:v>
                </c:pt>
                <c:pt idx="12">
                  <c:v>Örebro</c:v>
                </c:pt>
                <c:pt idx="13">
                  <c:v>Södermanland</c:v>
                </c:pt>
                <c:pt idx="14">
                  <c:v>Kalmar</c:v>
                </c:pt>
                <c:pt idx="15">
                  <c:v>Östergötland</c:v>
                </c:pt>
                <c:pt idx="16">
                  <c:v>Västerbotten</c:v>
                </c:pt>
                <c:pt idx="17">
                  <c:v>Jämtland</c:v>
                </c:pt>
                <c:pt idx="18">
                  <c:v>Värmland</c:v>
                </c:pt>
                <c:pt idx="19">
                  <c:v>Skåne</c:v>
                </c:pt>
                <c:pt idx="20">
                  <c:v>Gotland</c:v>
                </c:pt>
              </c:strCache>
            </c:strRef>
          </c:cat>
          <c:val>
            <c:numRef>
              <c:f>Blad1!$AA$3:$AA$23</c:f>
              <c:numCache>
                <c:formatCode>#,##0</c:formatCode>
                <c:ptCount val="21"/>
                <c:pt idx="0">
                  <c:v>48734.239999999998</c:v>
                </c:pt>
                <c:pt idx="1">
                  <c:v>47445.69</c:v>
                </c:pt>
                <c:pt idx="2">
                  <c:v>47450.38</c:v>
                </c:pt>
                <c:pt idx="3">
                  <c:v>46804.23</c:v>
                </c:pt>
                <c:pt idx="4">
                  <c:v>46523.58</c:v>
                </c:pt>
                <c:pt idx="5">
                  <c:v>46365.06</c:v>
                </c:pt>
                <c:pt idx="6">
                  <c:v>46102.9</c:v>
                </c:pt>
                <c:pt idx="7">
                  <c:v>46017.19</c:v>
                </c:pt>
                <c:pt idx="8">
                  <c:v>45706.51</c:v>
                </c:pt>
                <c:pt idx="9">
                  <c:v>45746.080000000002</c:v>
                </c:pt>
                <c:pt idx="10">
                  <c:v>45676.25</c:v>
                </c:pt>
                <c:pt idx="11">
                  <c:v>45556.53</c:v>
                </c:pt>
                <c:pt idx="12">
                  <c:v>45489.97</c:v>
                </c:pt>
                <c:pt idx="13">
                  <c:v>45348</c:v>
                </c:pt>
                <c:pt idx="14">
                  <c:v>45065.36</c:v>
                </c:pt>
                <c:pt idx="15">
                  <c:v>45053.61</c:v>
                </c:pt>
                <c:pt idx="16">
                  <c:v>44858.85</c:v>
                </c:pt>
                <c:pt idx="17">
                  <c:v>44335.27</c:v>
                </c:pt>
                <c:pt idx="18">
                  <c:v>43925.68</c:v>
                </c:pt>
                <c:pt idx="19">
                  <c:v>43790.45</c:v>
                </c:pt>
                <c:pt idx="20">
                  <c:v>42173.07</c:v>
                </c:pt>
              </c:numCache>
            </c:numRef>
          </c:val>
        </c:ser>
        <c:ser>
          <c:idx val="1"/>
          <c:order val="1"/>
          <c:tx>
            <c:v>Ökning 2014</c:v>
          </c:tx>
          <c:spPr>
            <a:solidFill>
              <a:srgbClr val="558ED5"/>
            </a:solidFill>
          </c:spPr>
          <c:invertIfNegative val="0"/>
          <c:cat>
            <c:strRef>
              <c:f>Blad1!$T$3:$T$23</c:f>
              <c:strCache>
                <c:ptCount val="21"/>
                <c:pt idx="0">
                  <c:v>Stockholm</c:v>
                </c:pt>
                <c:pt idx="1">
                  <c:v>Norrbotten</c:v>
                </c:pt>
                <c:pt idx="2">
                  <c:v>Halland</c:v>
                </c:pt>
                <c:pt idx="3">
                  <c:v>Västernorrland</c:v>
                </c:pt>
                <c:pt idx="4">
                  <c:v>Västmanland</c:v>
                </c:pt>
                <c:pt idx="5">
                  <c:v>Jönköping</c:v>
                </c:pt>
                <c:pt idx="6">
                  <c:v>Västra Götaland</c:v>
                </c:pt>
                <c:pt idx="7">
                  <c:v>Uppsala</c:v>
                </c:pt>
                <c:pt idx="8">
                  <c:v>Dalarna</c:v>
                </c:pt>
                <c:pt idx="9">
                  <c:v>Blekinge</c:v>
                </c:pt>
                <c:pt idx="10">
                  <c:v>Gävleborg</c:v>
                </c:pt>
                <c:pt idx="11">
                  <c:v>Kronoberg</c:v>
                </c:pt>
                <c:pt idx="12">
                  <c:v>Örebro</c:v>
                </c:pt>
                <c:pt idx="13">
                  <c:v>Södermanland</c:v>
                </c:pt>
                <c:pt idx="14">
                  <c:v>Kalmar</c:v>
                </c:pt>
                <c:pt idx="15">
                  <c:v>Östergötland</c:v>
                </c:pt>
                <c:pt idx="16">
                  <c:v>Västerbotten</c:v>
                </c:pt>
                <c:pt idx="17">
                  <c:v>Jämtland</c:v>
                </c:pt>
                <c:pt idx="18">
                  <c:v>Värmland</c:v>
                </c:pt>
                <c:pt idx="19">
                  <c:v>Skåne</c:v>
                </c:pt>
                <c:pt idx="20">
                  <c:v>Gotland</c:v>
                </c:pt>
              </c:strCache>
            </c:strRef>
          </c:cat>
          <c:val>
            <c:numRef>
              <c:f>Blad1!$AB$3:$AB$23</c:f>
              <c:numCache>
                <c:formatCode>#,##0</c:formatCode>
                <c:ptCount val="21"/>
                <c:pt idx="0">
                  <c:v>1080.2400000000052</c:v>
                </c:pt>
                <c:pt idx="1">
                  <c:v>1298.4599999999991</c:v>
                </c:pt>
                <c:pt idx="2">
                  <c:v>1240.0400000000009</c:v>
                </c:pt>
                <c:pt idx="3">
                  <c:v>1249.9499999999971</c:v>
                </c:pt>
                <c:pt idx="4">
                  <c:v>1259.739999999998</c:v>
                </c:pt>
                <c:pt idx="5">
                  <c:v>1370.8400000000038</c:v>
                </c:pt>
                <c:pt idx="6">
                  <c:v>1133.9199999999983</c:v>
                </c:pt>
                <c:pt idx="7">
                  <c:v>1164.9799999999959</c:v>
                </c:pt>
                <c:pt idx="8">
                  <c:v>1348.8099999999977</c:v>
                </c:pt>
                <c:pt idx="9">
                  <c:v>1195.25</c:v>
                </c:pt>
                <c:pt idx="10">
                  <c:v>1193.5999999999985</c:v>
                </c:pt>
                <c:pt idx="11">
                  <c:v>1105.6500000000015</c:v>
                </c:pt>
                <c:pt idx="12">
                  <c:v>1119.0199999999968</c:v>
                </c:pt>
                <c:pt idx="13">
                  <c:v>1061.9700000000012</c:v>
                </c:pt>
                <c:pt idx="14">
                  <c:v>1314.1399999999994</c:v>
                </c:pt>
                <c:pt idx="15">
                  <c:v>1172.3799999999974</c:v>
                </c:pt>
                <c:pt idx="16">
                  <c:v>1203.5400000000009</c:v>
                </c:pt>
                <c:pt idx="17">
                  <c:v>1216.3500000000058</c:v>
                </c:pt>
                <c:pt idx="18">
                  <c:v>1020.010000000002</c:v>
                </c:pt>
                <c:pt idx="19">
                  <c:v>1049.3899999999994</c:v>
                </c:pt>
                <c:pt idx="20">
                  <c:v>1322.8400000000038</c:v>
                </c:pt>
              </c:numCache>
            </c:numRef>
          </c:val>
        </c:ser>
        <c:dLbls>
          <c:showLegendKey val="0"/>
          <c:showVal val="0"/>
          <c:showCatName val="0"/>
          <c:showSerName val="0"/>
          <c:showPercent val="0"/>
          <c:showBubbleSize val="0"/>
        </c:dLbls>
        <c:gapWidth val="150"/>
        <c:overlap val="100"/>
        <c:axId val="139642368"/>
        <c:axId val="139643904"/>
      </c:barChart>
      <c:lineChart>
        <c:grouping val="standard"/>
        <c:varyColors val="0"/>
        <c:ser>
          <c:idx val="2"/>
          <c:order val="2"/>
          <c:spPr>
            <a:ln>
              <a:solidFill>
                <a:srgbClr val="595959"/>
              </a:solidFill>
            </a:ln>
          </c:spPr>
          <c:marker>
            <c:symbol val="none"/>
          </c:marker>
          <c:cat>
            <c:strRef>
              <c:f>Blad1!$T$3:$T$23</c:f>
              <c:strCache>
                <c:ptCount val="21"/>
                <c:pt idx="0">
                  <c:v>Stockholm</c:v>
                </c:pt>
                <c:pt idx="1">
                  <c:v>Norrbotten</c:v>
                </c:pt>
                <c:pt idx="2">
                  <c:v>Halland</c:v>
                </c:pt>
                <c:pt idx="3">
                  <c:v>Västernorrland</c:v>
                </c:pt>
                <c:pt idx="4">
                  <c:v>Västmanland</c:v>
                </c:pt>
                <c:pt idx="5">
                  <c:v>Jönköping</c:v>
                </c:pt>
                <c:pt idx="6">
                  <c:v>Västra Götaland</c:v>
                </c:pt>
                <c:pt idx="7">
                  <c:v>Uppsala</c:v>
                </c:pt>
                <c:pt idx="8">
                  <c:v>Dalarna</c:v>
                </c:pt>
                <c:pt idx="9">
                  <c:v>Blekinge</c:v>
                </c:pt>
                <c:pt idx="10">
                  <c:v>Gävleborg</c:v>
                </c:pt>
                <c:pt idx="11">
                  <c:v>Kronoberg</c:v>
                </c:pt>
                <c:pt idx="12">
                  <c:v>Örebro</c:v>
                </c:pt>
                <c:pt idx="13">
                  <c:v>Södermanland</c:v>
                </c:pt>
                <c:pt idx="14">
                  <c:v>Kalmar</c:v>
                </c:pt>
                <c:pt idx="15">
                  <c:v>Östergötland</c:v>
                </c:pt>
                <c:pt idx="16">
                  <c:v>Västerbotten</c:v>
                </c:pt>
                <c:pt idx="17">
                  <c:v>Jämtland</c:v>
                </c:pt>
                <c:pt idx="18">
                  <c:v>Värmland</c:v>
                </c:pt>
                <c:pt idx="19">
                  <c:v>Skåne</c:v>
                </c:pt>
                <c:pt idx="20">
                  <c:v>Gotland</c:v>
                </c:pt>
              </c:strCache>
            </c:strRef>
          </c:cat>
          <c:val>
            <c:numRef>
              <c:f>Blad1!$AC$3:$AC$23</c:f>
              <c:numCache>
                <c:formatCode>General</c:formatCode>
                <c:ptCount val="21"/>
                <c:pt idx="0">
                  <c:v>47400</c:v>
                </c:pt>
                <c:pt idx="1">
                  <c:v>47400</c:v>
                </c:pt>
                <c:pt idx="2">
                  <c:v>47400</c:v>
                </c:pt>
                <c:pt idx="3">
                  <c:v>47400</c:v>
                </c:pt>
                <c:pt idx="4">
                  <c:v>47400</c:v>
                </c:pt>
                <c:pt idx="5">
                  <c:v>47400</c:v>
                </c:pt>
                <c:pt idx="6">
                  <c:v>47400</c:v>
                </c:pt>
                <c:pt idx="7">
                  <c:v>47400</c:v>
                </c:pt>
                <c:pt idx="8">
                  <c:v>47400</c:v>
                </c:pt>
                <c:pt idx="9">
                  <c:v>47400</c:v>
                </c:pt>
                <c:pt idx="10">
                  <c:v>47400</c:v>
                </c:pt>
                <c:pt idx="11">
                  <c:v>47400</c:v>
                </c:pt>
                <c:pt idx="12">
                  <c:v>47400</c:v>
                </c:pt>
                <c:pt idx="13">
                  <c:v>47400</c:v>
                </c:pt>
                <c:pt idx="14">
                  <c:v>47400</c:v>
                </c:pt>
                <c:pt idx="15">
                  <c:v>47400</c:v>
                </c:pt>
                <c:pt idx="16">
                  <c:v>47400</c:v>
                </c:pt>
                <c:pt idx="17">
                  <c:v>47400</c:v>
                </c:pt>
                <c:pt idx="18">
                  <c:v>47400</c:v>
                </c:pt>
                <c:pt idx="19">
                  <c:v>47400</c:v>
                </c:pt>
                <c:pt idx="20">
                  <c:v>47400</c:v>
                </c:pt>
              </c:numCache>
            </c:numRef>
          </c:val>
          <c:smooth val="0"/>
        </c:ser>
        <c:dLbls>
          <c:showLegendKey val="0"/>
          <c:showVal val="0"/>
          <c:showCatName val="0"/>
          <c:showSerName val="0"/>
          <c:showPercent val="0"/>
          <c:showBubbleSize val="0"/>
        </c:dLbls>
        <c:marker val="1"/>
        <c:smooth val="0"/>
        <c:axId val="139642368"/>
        <c:axId val="139643904"/>
      </c:lineChart>
      <c:catAx>
        <c:axId val="139642368"/>
        <c:scaling>
          <c:orientation val="minMax"/>
        </c:scaling>
        <c:delete val="0"/>
        <c:axPos val="b"/>
        <c:majorTickMark val="out"/>
        <c:minorTickMark val="none"/>
        <c:tickLblPos val="nextTo"/>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sv-SE"/>
          </a:p>
        </c:txPr>
        <c:crossAx val="139643904"/>
        <c:crossesAt val="0"/>
        <c:auto val="1"/>
        <c:lblAlgn val="ctr"/>
        <c:lblOffset val="100"/>
        <c:noMultiLvlLbl val="0"/>
      </c:catAx>
      <c:valAx>
        <c:axId val="139643904"/>
        <c:scaling>
          <c:orientation val="minMax"/>
          <c:max val="52000"/>
          <c:min val="10000"/>
        </c:scaling>
        <c:delete val="0"/>
        <c:axPos val="l"/>
        <c:majorGridlines>
          <c:spPr>
            <a:ln>
              <a:prstDash val="dash"/>
            </a:ln>
          </c:spPr>
        </c:majorGridlines>
        <c:title>
          <c:tx>
            <c:rich>
              <a:bodyPr rot="0" vert="horz"/>
              <a:lstStyle/>
              <a:p>
                <a:pPr>
                  <a:defRPr sz="900" b="0">
                    <a:latin typeface="Verdana" panose="020B0604030504040204" pitchFamily="34" charset="0"/>
                    <a:ea typeface="Verdana" panose="020B0604030504040204" pitchFamily="34" charset="0"/>
                    <a:cs typeface="Verdana" panose="020B0604030504040204" pitchFamily="34" charset="0"/>
                  </a:defRPr>
                </a:pPr>
                <a:r>
                  <a:rPr lang="en-US" sz="900" b="0">
                    <a:latin typeface="Verdana" panose="020B0604030504040204" pitchFamily="34" charset="0"/>
                    <a:ea typeface="Verdana" panose="020B0604030504040204" pitchFamily="34" charset="0"/>
                    <a:cs typeface="Verdana" panose="020B0604030504040204" pitchFamily="34" charset="0"/>
                  </a:rPr>
                  <a:t>Kronor</a:t>
                </a:r>
              </a:p>
            </c:rich>
          </c:tx>
          <c:layout>
            <c:manualLayout>
              <c:xMode val="edge"/>
              <c:yMode val="edge"/>
              <c:x val="1.7338534893801473E-2"/>
              <c:y val="2.7997239575929516E-3"/>
            </c:manualLayout>
          </c:layout>
          <c:overlay val="0"/>
        </c:title>
        <c:numFmt formatCode="#,##0" sourceLinked="1"/>
        <c:majorTickMark val="out"/>
        <c:minorTickMark val="none"/>
        <c:tickLblPos val="nextTo"/>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sv-SE"/>
          </a:p>
        </c:txPr>
        <c:crossAx val="139642368"/>
        <c:crosses val="autoZero"/>
        <c:crossBetween val="between"/>
        <c:majorUnit val="10000"/>
        <c:minorUnit val="400"/>
      </c:valAx>
    </c:plotArea>
    <c:legend>
      <c:legendPos val="r"/>
      <c:legendEntry>
        <c:idx val="2"/>
        <c:delete val="1"/>
      </c:legendEntry>
      <c:overlay val="0"/>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sv-SE"/>
        </a:p>
      </c:txPr>
    </c:legend>
    <c:plotVisOnly val="1"/>
    <c:dispBlanksAs val="gap"/>
    <c:showDLblsOverMax val="0"/>
  </c:chart>
  <c:spPr>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686883845285574"/>
          <c:y val="4.0237762837992165E-2"/>
          <c:w val="0.57205340521937553"/>
          <c:h val="0.72445517695385198"/>
        </c:manualLayout>
      </c:layout>
      <c:barChart>
        <c:barDir val="bar"/>
        <c:grouping val="clustered"/>
        <c:varyColors val="0"/>
        <c:ser>
          <c:idx val="0"/>
          <c:order val="0"/>
          <c:tx>
            <c:strRef>
              <c:f>'Figur 5 vid 65'!$U$3</c:f>
              <c:strCache>
                <c:ptCount val="1"/>
                <c:pt idx="0">
                  <c:v>Efter skatt</c:v>
                </c:pt>
              </c:strCache>
            </c:strRef>
          </c:tx>
          <c:spPr>
            <a:solidFill>
              <a:srgbClr val="558ED5"/>
            </a:solidFill>
          </c:spPr>
          <c:invertIfNegative val="0"/>
          <c:cat>
            <c:strRef>
              <c:f>'Figur 5 vid 65'!$S$4:$S$25</c:f>
              <c:strCache>
                <c:ptCount val="22"/>
                <c:pt idx="0">
                  <c:v>Gotland </c:v>
                </c:pt>
                <c:pt idx="1">
                  <c:v>Jämtland </c:v>
                </c:pt>
                <c:pt idx="2">
                  <c:v>Gävleborg </c:v>
                </c:pt>
                <c:pt idx="3">
                  <c:v>Kalmar </c:v>
                </c:pt>
                <c:pt idx="4">
                  <c:v>Värmland </c:v>
                </c:pt>
                <c:pt idx="5">
                  <c:v>Södermanland </c:v>
                </c:pt>
                <c:pt idx="6">
                  <c:v>Blekinge </c:v>
                </c:pt>
                <c:pt idx="7">
                  <c:v>Dalarna </c:v>
                </c:pt>
                <c:pt idx="8">
                  <c:v>Jönköping </c:v>
                </c:pt>
                <c:pt idx="9">
                  <c:v>Örebro </c:v>
                </c:pt>
                <c:pt idx="10">
                  <c:v>Kronoberg </c:v>
                </c:pt>
                <c:pt idx="11">
                  <c:v>Skåne </c:v>
                </c:pt>
                <c:pt idx="12">
                  <c:v>Västmanland </c:v>
                </c:pt>
                <c:pt idx="13">
                  <c:v>Östergötland </c:v>
                </c:pt>
                <c:pt idx="14">
                  <c:v>Västernorrland </c:v>
                </c:pt>
                <c:pt idx="15">
                  <c:v>Norrbotten </c:v>
                </c:pt>
                <c:pt idx="16">
                  <c:v>Västerbotten </c:v>
                </c:pt>
                <c:pt idx="17">
                  <c:v>Västra Götaland </c:v>
                </c:pt>
                <c:pt idx="18">
                  <c:v>Riket</c:v>
                </c:pt>
                <c:pt idx="19">
                  <c:v>Halland </c:v>
                </c:pt>
                <c:pt idx="20">
                  <c:v>Uppsala </c:v>
                </c:pt>
                <c:pt idx="21">
                  <c:v>Stockholm </c:v>
                </c:pt>
              </c:strCache>
            </c:strRef>
          </c:cat>
          <c:val>
            <c:numRef>
              <c:f>'Figur 5 vid 65'!$V$4:$V$25</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ser>
        <c:ser>
          <c:idx val="1"/>
          <c:order val="1"/>
          <c:tx>
            <c:strRef>
              <c:f>'Figur 5 vid 65'!$T$3</c:f>
              <c:strCache>
                <c:ptCount val="1"/>
                <c:pt idx="0">
                  <c:v>Före skatt</c:v>
                </c:pt>
              </c:strCache>
            </c:strRef>
          </c:tx>
          <c:spPr>
            <a:solidFill>
              <a:srgbClr val="ED7613"/>
            </a:solidFill>
          </c:spPr>
          <c:invertIfNegative val="0"/>
          <c:cat>
            <c:strRef>
              <c:f>'Figur 5 vid 65'!$S$4:$S$25</c:f>
              <c:strCache>
                <c:ptCount val="22"/>
                <c:pt idx="0">
                  <c:v>Gotland </c:v>
                </c:pt>
                <c:pt idx="1">
                  <c:v>Jämtland </c:v>
                </c:pt>
                <c:pt idx="2">
                  <c:v>Gävleborg </c:v>
                </c:pt>
                <c:pt idx="3">
                  <c:v>Kalmar </c:v>
                </c:pt>
                <c:pt idx="4">
                  <c:v>Värmland </c:v>
                </c:pt>
                <c:pt idx="5">
                  <c:v>Södermanland </c:v>
                </c:pt>
                <c:pt idx="6">
                  <c:v>Blekinge </c:v>
                </c:pt>
                <c:pt idx="7">
                  <c:v>Dalarna </c:v>
                </c:pt>
                <c:pt idx="8">
                  <c:v>Jönköping </c:v>
                </c:pt>
                <c:pt idx="9">
                  <c:v>Örebro </c:v>
                </c:pt>
                <c:pt idx="10">
                  <c:v>Kronoberg </c:v>
                </c:pt>
                <c:pt idx="11">
                  <c:v>Skåne </c:v>
                </c:pt>
                <c:pt idx="12">
                  <c:v>Västmanland </c:v>
                </c:pt>
                <c:pt idx="13">
                  <c:v>Östergötland </c:v>
                </c:pt>
                <c:pt idx="14">
                  <c:v>Västernorrland </c:v>
                </c:pt>
                <c:pt idx="15">
                  <c:v>Norrbotten </c:v>
                </c:pt>
                <c:pt idx="16">
                  <c:v>Västerbotten </c:v>
                </c:pt>
                <c:pt idx="17">
                  <c:v>Västra Götaland </c:v>
                </c:pt>
                <c:pt idx="18">
                  <c:v>Riket</c:v>
                </c:pt>
                <c:pt idx="19">
                  <c:v>Halland </c:v>
                </c:pt>
                <c:pt idx="20">
                  <c:v>Uppsala </c:v>
                </c:pt>
                <c:pt idx="21">
                  <c:v>Stockholm </c:v>
                </c:pt>
              </c:strCache>
            </c:strRef>
          </c:cat>
          <c:val>
            <c:numRef>
              <c:f>'Figur 5 vid 65'!$T$4:$T$25</c:f>
              <c:numCache>
                <c:formatCode>#,##0</c:formatCode>
                <c:ptCount val="22"/>
                <c:pt idx="0">
                  <c:v>-1520</c:v>
                </c:pt>
                <c:pt idx="1">
                  <c:v>-870</c:v>
                </c:pt>
                <c:pt idx="2">
                  <c:v>-860</c:v>
                </c:pt>
                <c:pt idx="3">
                  <c:v>-820</c:v>
                </c:pt>
                <c:pt idx="4">
                  <c:v>-790</c:v>
                </c:pt>
                <c:pt idx="5">
                  <c:v>-740</c:v>
                </c:pt>
                <c:pt idx="6">
                  <c:v>-730</c:v>
                </c:pt>
                <c:pt idx="7">
                  <c:v>-610</c:v>
                </c:pt>
                <c:pt idx="8">
                  <c:v>-550</c:v>
                </c:pt>
                <c:pt idx="9">
                  <c:v>-540</c:v>
                </c:pt>
                <c:pt idx="10">
                  <c:v>-470</c:v>
                </c:pt>
                <c:pt idx="11">
                  <c:v>-450</c:v>
                </c:pt>
                <c:pt idx="12">
                  <c:v>-390</c:v>
                </c:pt>
                <c:pt idx="13">
                  <c:v>-320</c:v>
                </c:pt>
                <c:pt idx="14">
                  <c:v>-290</c:v>
                </c:pt>
                <c:pt idx="15">
                  <c:v>-180</c:v>
                </c:pt>
                <c:pt idx="16">
                  <c:v>-90</c:v>
                </c:pt>
                <c:pt idx="17">
                  <c:v>-20</c:v>
                </c:pt>
                <c:pt idx="18">
                  <c:v>0</c:v>
                </c:pt>
                <c:pt idx="19">
                  <c:v>270</c:v>
                </c:pt>
                <c:pt idx="20">
                  <c:v>430</c:v>
                </c:pt>
                <c:pt idx="21">
                  <c:v>1000</c:v>
                </c:pt>
              </c:numCache>
            </c:numRef>
          </c:val>
        </c:ser>
        <c:dLbls>
          <c:showLegendKey val="0"/>
          <c:showVal val="0"/>
          <c:showCatName val="0"/>
          <c:showSerName val="0"/>
          <c:showPercent val="0"/>
          <c:showBubbleSize val="0"/>
        </c:dLbls>
        <c:gapWidth val="74"/>
        <c:axId val="97548928"/>
        <c:axId val="97567104"/>
      </c:barChart>
      <c:catAx>
        <c:axId val="97548928"/>
        <c:scaling>
          <c:orientation val="minMax"/>
        </c:scaling>
        <c:delete val="0"/>
        <c:axPos val="l"/>
        <c:majorTickMark val="out"/>
        <c:minorTickMark val="none"/>
        <c:tickLblPos val="low"/>
        <c:crossAx val="97567104"/>
        <c:crosses val="autoZero"/>
        <c:auto val="1"/>
        <c:lblAlgn val="ctr"/>
        <c:lblOffset val="100"/>
        <c:tickLblSkip val="1"/>
        <c:noMultiLvlLbl val="0"/>
      </c:catAx>
      <c:valAx>
        <c:axId val="97567104"/>
        <c:scaling>
          <c:orientation val="minMax"/>
          <c:max val="1500"/>
          <c:min val="-2000"/>
        </c:scaling>
        <c:delete val="0"/>
        <c:axPos val="b"/>
        <c:majorGridlines>
          <c:spPr>
            <a:ln>
              <a:prstDash val="sysDash"/>
            </a:ln>
          </c:spPr>
        </c:majorGridlines>
        <c:title>
          <c:tx>
            <c:rich>
              <a:bodyPr/>
              <a:lstStyle/>
              <a:p>
                <a:pPr>
                  <a:defRPr b="0"/>
                </a:pPr>
                <a:r>
                  <a:rPr lang="sv-SE" b="0"/>
                  <a:t>Kronor/månad </a:t>
                </a:r>
              </a:p>
            </c:rich>
          </c:tx>
          <c:layout>
            <c:manualLayout>
              <c:xMode val="edge"/>
              <c:yMode val="edge"/>
              <c:x val="0.81460177392516131"/>
              <c:y val="0.78254116950412678"/>
            </c:manualLayout>
          </c:layout>
          <c:overlay val="0"/>
        </c:title>
        <c:numFmt formatCode="General" sourceLinked="1"/>
        <c:majorTickMark val="out"/>
        <c:minorTickMark val="none"/>
        <c:tickLblPos val="nextTo"/>
        <c:crossAx val="97548928"/>
        <c:crosses val="autoZero"/>
        <c:crossBetween val="between"/>
        <c:majorUnit val="500"/>
      </c:valAx>
    </c:plotArea>
    <c:legend>
      <c:legendPos val="r"/>
      <c:layout>
        <c:manualLayout>
          <c:xMode val="edge"/>
          <c:yMode val="edge"/>
          <c:x val="0.81880611967561245"/>
          <c:y val="0.34971944457485793"/>
          <c:w val="0.15132721867469293"/>
          <c:h val="0.17253157742687428"/>
        </c:manualLayout>
      </c:layout>
      <c:overlay val="0"/>
    </c:legend>
    <c:plotVisOnly val="1"/>
    <c:dispBlanksAs val="gap"/>
    <c:showDLblsOverMax val="0"/>
  </c:chart>
  <c:spPr>
    <a:ln>
      <a:noFill/>
    </a:ln>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sv-SE"/>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686883845285574"/>
          <c:y val="4.0237762837992165E-2"/>
          <c:w val="0.57205340521937553"/>
          <c:h val="0.72445517695385198"/>
        </c:manualLayout>
      </c:layout>
      <c:barChart>
        <c:barDir val="bar"/>
        <c:grouping val="clustered"/>
        <c:varyColors val="0"/>
        <c:ser>
          <c:idx val="0"/>
          <c:order val="0"/>
          <c:tx>
            <c:strRef>
              <c:f>'Figur 5 vid 65'!$U$3</c:f>
              <c:strCache>
                <c:ptCount val="1"/>
                <c:pt idx="0">
                  <c:v>Efter skatt</c:v>
                </c:pt>
              </c:strCache>
            </c:strRef>
          </c:tx>
          <c:spPr>
            <a:solidFill>
              <a:srgbClr val="558ED5"/>
            </a:solidFill>
          </c:spPr>
          <c:invertIfNegative val="0"/>
          <c:cat>
            <c:strRef>
              <c:f>'Figur 5 vid 65'!$S$4:$S$25</c:f>
              <c:strCache>
                <c:ptCount val="22"/>
                <c:pt idx="0">
                  <c:v>Gotland </c:v>
                </c:pt>
                <c:pt idx="1">
                  <c:v>Jämtland </c:v>
                </c:pt>
                <c:pt idx="2">
                  <c:v>Gävleborg </c:v>
                </c:pt>
                <c:pt idx="3">
                  <c:v>Kalmar </c:v>
                </c:pt>
                <c:pt idx="4">
                  <c:v>Värmland </c:v>
                </c:pt>
                <c:pt idx="5">
                  <c:v>Södermanland </c:v>
                </c:pt>
                <c:pt idx="6">
                  <c:v>Blekinge </c:v>
                </c:pt>
                <c:pt idx="7">
                  <c:v>Dalarna </c:v>
                </c:pt>
                <c:pt idx="8">
                  <c:v>Jönköping </c:v>
                </c:pt>
                <c:pt idx="9">
                  <c:v>Örebro </c:v>
                </c:pt>
                <c:pt idx="10">
                  <c:v>Kronoberg </c:v>
                </c:pt>
                <c:pt idx="11">
                  <c:v>Skåne </c:v>
                </c:pt>
                <c:pt idx="12">
                  <c:v>Västmanland </c:v>
                </c:pt>
                <c:pt idx="13">
                  <c:v>Östergötland </c:v>
                </c:pt>
                <c:pt idx="14">
                  <c:v>Västernorrland </c:v>
                </c:pt>
                <c:pt idx="15">
                  <c:v>Norrbotten </c:v>
                </c:pt>
                <c:pt idx="16">
                  <c:v>Västerbotten </c:v>
                </c:pt>
                <c:pt idx="17">
                  <c:v>Västra Götaland </c:v>
                </c:pt>
                <c:pt idx="18">
                  <c:v>Riket</c:v>
                </c:pt>
                <c:pt idx="19">
                  <c:v>Halland </c:v>
                </c:pt>
                <c:pt idx="20">
                  <c:v>Uppsala </c:v>
                </c:pt>
                <c:pt idx="21">
                  <c:v>Stockholm </c:v>
                </c:pt>
              </c:strCache>
            </c:strRef>
          </c:cat>
          <c:val>
            <c:numRef>
              <c:f>'Figur 5 vid 65'!$V$4:$V$25</c:f>
              <c:numCache>
                <c:formatCode>General</c:formatCode>
                <c:ptCount val="22"/>
                <c:pt idx="0">
                  <c:v>-980</c:v>
                </c:pt>
                <c:pt idx="1">
                  <c:v>-560</c:v>
                </c:pt>
                <c:pt idx="2">
                  <c:v>-560</c:v>
                </c:pt>
                <c:pt idx="3">
                  <c:v>-540</c:v>
                </c:pt>
                <c:pt idx="4">
                  <c:v>-520</c:v>
                </c:pt>
                <c:pt idx="5">
                  <c:v>-480</c:v>
                </c:pt>
                <c:pt idx="6">
                  <c:v>-480</c:v>
                </c:pt>
                <c:pt idx="7">
                  <c:v>-400</c:v>
                </c:pt>
                <c:pt idx="8">
                  <c:v>-360</c:v>
                </c:pt>
                <c:pt idx="9">
                  <c:v>-350</c:v>
                </c:pt>
                <c:pt idx="10">
                  <c:v>-310</c:v>
                </c:pt>
                <c:pt idx="11">
                  <c:v>-300</c:v>
                </c:pt>
                <c:pt idx="12">
                  <c:v>-260</c:v>
                </c:pt>
                <c:pt idx="13">
                  <c:v>-210</c:v>
                </c:pt>
                <c:pt idx="14">
                  <c:v>-190</c:v>
                </c:pt>
                <c:pt idx="15">
                  <c:v>-120</c:v>
                </c:pt>
                <c:pt idx="16">
                  <c:v>-60</c:v>
                </c:pt>
                <c:pt idx="17">
                  <c:v>-20</c:v>
                </c:pt>
                <c:pt idx="18">
                  <c:v>0</c:v>
                </c:pt>
                <c:pt idx="19">
                  <c:v>170</c:v>
                </c:pt>
                <c:pt idx="20">
                  <c:v>270</c:v>
                </c:pt>
                <c:pt idx="21">
                  <c:v>650</c:v>
                </c:pt>
              </c:numCache>
            </c:numRef>
          </c:val>
        </c:ser>
        <c:ser>
          <c:idx val="1"/>
          <c:order val="1"/>
          <c:tx>
            <c:strRef>
              <c:f>'Figur 5 vid 65'!$T$3</c:f>
              <c:strCache>
                <c:ptCount val="1"/>
                <c:pt idx="0">
                  <c:v>Före skatt</c:v>
                </c:pt>
              </c:strCache>
            </c:strRef>
          </c:tx>
          <c:spPr>
            <a:solidFill>
              <a:srgbClr val="ED7613"/>
            </a:solidFill>
          </c:spPr>
          <c:invertIfNegative val="0"/>
          <c:cat>
            <c:strRef>
              <c:f>'Figur 5 vid 65'!$S$4:$S$25</c:f>
              <c:strCache>
                <c:ptCount val="22"/>
                <c:pt idx="0">
                  <c:v>Gotland </c:v>
                </c:pt>
                <c:pt idx="1">
                  <c:v>Jämtland </c:v>
                </c:pt>
                <c:pt idx="2">
                  <c:v>Gävleborg </c:v>
                </c:pt>
                <c:pt idx="3">
                  <c:v>Kalmar </c:v>
                </c:pt>
                <c:pt idx="4">
                  <c:v>Värmland </c:v>
                </c:pt>
                <c:pt idx="5">
                  <c:v>Södermanland </c:v>
                </c:pt>
                <c:pt idx="6">
                  <c:v>Blekinge </c:v>
                </c:pt>
                <c:pt idx="7">
                  <c:v>Dalarna </c:v>
                </c:pt>
                <c:pt idx="8">
                  <c:v>Jönköping </c:v>
                </c:pt>
                <c:pt idx="9">
                  <c:v>Örebro </c:v>
                </c:pt>
                <c:pt idx="10">
                  <c:v>Kronoberg </c:v>
                </c:pt>
                <c:pt idx="11">
                  <c:v>Skåne </c:v>
                </c:pt>
                <c:pt idx="12">
                  <c:v>Västmanland </c:v>
                </c:pt>
                <c:pt idx="13">
                  <c:v>Östergötland </c:v>
                </c:pt>
                <c:pt idx="14">
                  <c:v>Västernorrland </c:v>
                </c:pt>
                <c:pt idx="15">
                  <c:v>Norrbotten </c:v>
                </c:pt>
                <c:pt idx="16">
                  <c:v>Västerbotten </c:v>
                </c:pt>
                <c:pt idx="17">
                  <c:v>Västra Götaland </c:v>
                </c:pt>
                <c:pt idx="18">
                  <c:v>Riket</c:v>
                </c:pt>
                <c:pt idx="19">
                  <c:v>Halland </c:v>
                </c:pt>
                <c:pt idx="20">
                  <c:v>Uppsala </c:v>
                </c:pt>
                <c:pt idx="21">
                  <c:v>Stockholm </c:v>
                </c:pt>
              </c:strCache>
            </c:strRef>
          </c:cat>
          <c:val>
            <c:numRef>
              <c:f>'Figur 5 vid 65'!$T$4:$T$25</c:f>
              <c:numCache>
                <c:formatCode>#,##0</c:formatCode>
                <c:ptCount val="22"/>
                <c:pt idx="0">
                  <c:v>-1520</c:v>
                </c:pt>
                <c:pt idx="1">
                  <c:v>-870</c:v>
                </c:pt>
                <c:pt idx="2">
                  <c:v>-860</c:v>
                </c:pt>
                <c:pt idx="3">
                  <c:v>-820</c:v>
                </c:pt>
                <c:pt idx="4">
                  <c:v>-790</c:v>
                </c:pt>
                <c:pt idx="5">
                  <c:v>-740</c:v>
                </c:pt>
                <c:pt idx="6">
                  <c:v>-730</c:v>
                </c:pt>
                <c:pt idx="7">
                  <c:v>-610</c:v>
                </c:pt>
                <c:pt idx="8">
                  <c:v>-550</c:v>
                </c:pt>
                <c:pt idx="9">
                  <c:v>-540</c:v>
                </c:pt>
                <c:pt idx="10">
                  <c:v>-470</c:v>
                </c:pt>
                <c:pt idx="11">
                  <c:v>-450</c:v>
                </c:pt>
                <c:pt idx="12">
                  <c:v>-390</c:v>
                </c:pt>
                <c:pt idx="13">
                  <c:v>-320</c:v>
                </c:pt>
                <c:pt idx="14">
                  <c:v>-290</c:v>
                </c:pt>
                <c:pt idx="15">
                  <c:v>-180</c:v>
                </c:pt>
                <c:pt idx="16">
                  <c:v>-90</c:v>
                </c:pt>
                <c:pt idx="17">
                  <c:v>-20</c:v>
                </c:pt>
                <c:pt idx="18">
                  <c:v>0</c:v>
                </c:pt>
                <c:pt idx="19">
                  <c:v>270</c:v>
                </c:pt>
                <c:pt idx="20">
                  <c:v>430</c:v>
                </c:pt>
                <c:pt idx="21">
                  <c:v>1000</c:v>
                </c:pt>
              </c:numCache>
            </c:numRef>
          </c:val>
        </c:ser>
        <c:dLbls>
          <c:showLegendKey val="0"/>
          <c:showVal val="0"/>
          <c:showCatName val="0"/>
          <c:showSerName val="0"/>
          <c:showPercent val="0"/>
          <c:showBubbleSize val="0"/>
        </c:dLbls>
        <c:gapWidth val="74"/>
        <c:axId val="97698560"/>
        <c:axId val="97700096"/>
      </c:barChart>
      <c:catAx>
        <c:axId val="97698560"/>
        <c:scaling>
          <c:orientation val="minMax"/>
        </c:scaling>
        <c:delete val="0"/>
        <c:axPos val="l"/>
        <c:majorTickMark val="out"/>
        <c:minorTickMark val="none"/>
        <c:tickLblPos val="low"/>
        <c:crossAx val="97700096"/>
        <c:crosses val="autoZero"/>
        <c:auto val="1"/>
        <c:lblAlgn val="ctr"/>
        <c:lblOffset val="100"/>
        <c:tickLblSkip val="1"/>
        <c:noMultiLvlLbl val="0"/>
      </c:catAx>
      <c:valAx>
        <c:axId val="97700096"/>
        <c:scaling>
          <c:orientation val="minMax"/>
          <c:max val="1500"/>
          <c:min val="-2000"/>
        </c:scaling>
        <c:delete val="0"/>
        <c:axPos val="b"/>
        <c:majorGridlines>
          <c:spPr>
            <a:ln>
              <a:prstDash val="sysDash"/>
            </a:ln>
          </c:spPr>
        </c:majorGridlines>
        <c:title>
          <c:tx>
            <c:rich>
              <a:bodyPr/>
              <a:lstStyle/>
              <a:p>
                <a:pPr>
                  <a:defRPr b="0"/>
                </a:pPr>
                <a:r>
                  <a:rPr lang="sv-SE" b="0"/>
                  <a:t>Kronor/månad </a:t>
                </a:r>
              </a:p>
            </c:rich>
          </c:tx>
          <c:layout>
            <c:manualLayout>
              <c:xMode val="edge"/>
              <c:yMode val="edge"/>
              <c:x val="0.81460177392516131"/>
              <c:y val="0.78254116950412678"/>
            </c:manualLayout>
          </c:layout>
          <c:overlay val="0"/>
        </c:title>
        <c:numFmt formatCode="General" sourceLinked="1"/>
        <c:majorTickMark val="out"/>
        <c:minorTickMark val="none"/>
        <c:tickLblPos val="nextTo"/>
        <c:crossAx val="97698560"/>
        <c:crosses val="autoZero"/>
        <c:crossBetween val="between"/>
        <c:majorUnit val="500"/>
      </c:valAx>
    </c:plotArea>
    <c:legend>
      <c:legendPos val="r"/>
      <c:layout>
        <c:manualLayout>
          <c:xMode val="edge"/>
          <c:yMode val="edge"/>
          <c:x val="0.81880611967561245"/>
          <c:y val="0.34971944457485793"/>
          <c:w val="0.15132721867469293"/>
          <c:h val="0.17253157742687428"/>
        </c:manualLayout>
      </c:layout>
      <c:overlay val="0"/>
    </c:legend>
    <c:plotVisOnly val="1"/>
    <c:dispBlanksAs val="gap"/>
    <c:showDLblsOverMax val="0"/>
  </c:chart>
  <c:spPr>
    <a:ln>
      <a:noFill/>
    </a:ln>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sv-SE"/>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686883845285574"/>
          <c:y val="4.0237762837992165E-2"/>
          <c:w val="0.57205340521937553"/>
          <c:h val="0.72445517695385198"/>
        </c:manualLayout>
      </c:layout>
      <c:barChart>
        <c:barDir val="bar"/>
        <c:grouping val="clustered"/>
        <c:varyColors val="0"/>
        <c:ser>
          <c:idx val="0"/>
          <c:order val="0"/>
          <c:tx>
            <c:strRef>
              <c:f>'Figur 6 vid alt.ålder (2)'!$U$3</c:f>
              <c:strCache>
                <c:ptCount val="1"/>
                <c:pt idx="0">
                  <c:v>Efter skatt</c:v>
                </c:pt>
              </c:strCache>
            </c:strRef>
          </c:tx>
          <c:spPr>
            <a:solidFill>
              <a:srgbClr val="558ED5"/>
            </a:solidFill>
          </c:spPr>
          <c:invertIfNegative val="0"/>
          <c:cat>
            <c:strRef>
              <c:f>'Figur 6 vid alt.ålder (2)'!$S$4:$S$25</c:f>
              <c:strCache>
                <c:ptCount val="22"/>
                <c:pt idx="0">
                  <c:v>Gotland </c:v>
                </c:pt>
                <c:pt idx="1">
                  <c:v>Jämtland </c:v>
                </c:pt>
                <c:pt idx="2">
                  <c:v>Gävleborg </c:v>
                </c:pt>
                <c:pt idx="3">
                  <c:v>Kalmar </c:v>
                </c:pt>
                <c:pt idx="4">
                  <c:v>Värmland </c:v>
                </c:pt>
                <c:pt idx="5">
                  <c:v>Södermanland </c:v>
                </c:pt>
                <c:pt idx="6">
                  <c:v>Blekinge </c:v>
                </c:pt>
                <c:pt idx="7">
                  <c:v>Dalarna </c:v>
                </c:pt>
                <c:pt idx="8">
                  <c:v>Jönköping </c:v>
                </c:pt>
                <c:pt idx="9">
                  <c:v>Örebro </c:v>
                </c:pt>
                <c:pt idx="10">
                  <c:v>Kronoberg </c:v>
                </c:pt>
                <c:pt idx="11">
                  <c:v>Skåne </c:v>
                </c:pt>
                <c:pt idx="12">
                  <c:v>Västmanland </c:v>
                </c:pt>
                <c:pt idx="13">
                  <c:v>Östergötland </c:v>
                </c:pt>
                <c:pt idx="14">
                  <c:v>Västernorrland </c:v>
                </c:pt>
                <c:pt idx="15">
                  <c:v>Norrbotten </c:v>
                </c:pt>
                <c:pt idx="16">
                  <c:v>Västerbotten </c:v>
                </c:pt>
                <c:pt idx="17">
                  <c:v>Västra Götaland </c:v>
                </c:pt>
                <c:pt idx="18">
                  <c:v>Riket </c:v>
                </c:pt>
                <c:pt idx="19">
                  <c:v>Halland </c:v>
                </c:pt>
                <c:pt idx="20">
                  <c:v>Uppsala </c:v>
                </c:pt>
                <c:pt idx="21">
                  <c:v>Stockholm </c:v>
                </c:pt>
              </c:strCache>
            </c:strRef>
          </c:cat>
          <c:val>
            <c:numRef>
              <c:f>'Figur 6 vid alt.ålder (2)'!$V$4:$V$25</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numCache>
            </c:numRef>
          </c:val>
        </c:ser>
        <c:ser>
          <c:idx val="1"/>
          <c:order val="1"/>
          <c:tx>
            <c:strRef>
              <c:f>'Figur 6 vid alt.ålder (2)'!$T$3</c:f>
              <c:strCache>
                <c:ptCount val="1"/>
                <c:pt idx="0">
                  <c:v>Före skatt</c:v>
                </c:pt>
              </c:strCache>
            </c:strRef>
          </c:tx>
          <c:spPr>
            <a:solidFill>
              <a:srgbClr val="ED7613"/>
            </a:solidFill>
          </c:spPr>
          <c:invertIfNegative val="0"/>
          <c:cat>
            <c:strRef>
              <c:f>'Figur 6 vid alt.ålder (2)'!$S$4:$S$25</c:f>
              <c:strCache>
                <c:ptCount val="22"/>
                <c:pt idx="0">
                  <c:v>Gotland </c:v>
                </c:pt>
                <c:pt idx="1">
                  <c:v>Jämtland </c:v>
                </c:pt>
                <c:pt idx="2">
                  <c:v>Gävleborg </c:v>
                </c:pt>
                <c:pt idx="3">
                  <c:v>Kalmar </c:v>
                </c:pt>
                <c:pt idx="4">
                  <c:v>Värmland </c:v>
                </c:pt>
                <c:pt idx="5">
                  <c:v>Södermanland </c:v>
                </c:pt>
                <c:pt idx="6">
                  <c:v>Blekinge </c:v>
                </c:pt>
                <c:pt idx="7">
                  <c:v>Dalarna </c:v>
                </c:pt>
                <c:pt idx="8">
                  <c:v>Jönköping </c:v>
                </c:pt>
                <c:pt idx="9">
                  <c:v>Örebro </c:v>
                </c:pt>
                <c:pt idx="10">
                  <c:v>Kronoberg </c:v>
                </c:pt>
                <c:pt idx="11">
                  <c:v>Skåne </c:v>
                </c:pt>
                <c:pt idx="12">
                  <c:v>Västmanland </c:v>
                </c:pt>
                <c:pt idx="13">
                  <c:v>Östergötland </c:v>
                </c:pt>
                <c:pt idx="14">
                  <c:v>Västernorrland </c:v>
                </c:pt>
                <c:pt idx="15">
                  <c:v>Norrbotten </c:v>
                </c:pt>
                <c:pt idx="16">
                  <c:v>Västerbotten </c:v>
                </c:pt>
                <c:pt idx="17">
                  <c:v>Västra Götaland </c:v>
                </c:pt>
                <c:pt idx="18">
                  <c:v>Riket </c:v>
                </c:pt>
                <c:pt idx="19">
                  <c:v>Halland </c:v>
                </c:pt>
                <c:pt idx="20">
                  <c:v>Uppsala </c:v>
                </c:pt>
                <c:pt idx="21">
                  <c:v>Stockholm </c:v>
                </c:pt>
              </c:strCache>
            </c:strRef>
          </c:cat>
          <c:val>
            <c:numRef>
              <c:f>'Figur 6 vid alt.ålder (2)'!$T$4:$T$25</c:f>
              <c:numCache>
                <c:formatCode>#,##0</c:formatCode>
                <c:ptCount val="22"/>
                <c:pt idx="0">
                  <c:v>-1890</c:v>
                </c:pt>
                <c:pt idx="1">
                  <c:v>-1080</c:v>
                </c:pt>
                <c:pt idx="2">
                  <c:v>-1070</c:v>
                </c:pt>
                <c:pt idx="3">
                  <c:v>-1030</c:v>
                </c:pt>
                <c:pt idx="4">
                  <c:v>-990</c:v>
                </c:pt>
                <c:pt idx="5">
                  <c:v>-920</c:v>
                </c:pt>
                <c:pt idx="6">
                  <c:v>-910</c:v>
                </c:pt>
                <c:pt idx="7">
                  <c:v>-760</c:v>
                </c:pt>
                <c:pt idx="8">
                  <c:v>-690</c:v>
                </c:pt>
                <c:pt idx="9">
                  <c:v>-680</c:v>
                </c:pt>
                <c:pt idx="10">
                  <c:v>-590</c:v>
                </c:pt>
                <c:pt idx="11">
                  <c:v>-570</c:v>
                </c:pt>
                <c:pt idx="12">
                  <c:v>-490</c:v>
                </c:pt>
                <c:pt idx="13">
                  <c:v>-410</c:v>
                </c:pt>
                <c:pt idx="14">
                  <c:v>-370</c:v>
                </c:pt>
                <c:pt idx="15">
                  <c:v>-230</c:v>
                </c:pt>
                <c:pt idx="16">
                  <c:v>-120</c:v>
                </c:pt>
                <c:pt idx="17">
                  <c:v>-30</c:v>
                </c:pt>
                <c:pt idx="18">
                  <c:v>0</c:v>
                </c:pt>
                <c:pt idx="19">
                  <c:v>330</c:v>
                </c:pt>
                <c:pt idx="20">
                  <c:v>530</c:v>
                </c:pt>
                <c:pt idx="21">
                  <c:v>1240</c:v>
                </c:pt>
              </c:numCache>
            </c:numRef>
          </c:val>
        </c:ser>
        <c:dLbls>
          <c:showLegendKey val="0"/>
          <c:showVal val="0"/>
          <c:showCatName val="0"/>
          <c:showSerName val="0"/>
          <c:showPercent val="0"/>
          <c:showBubbleSize val="0"/>
        </c:dLbls>
        <c:gapWidth val="74"/>
        <c:axId val="191698048"/>
        <c:axId val="191699584"/>
      </c:barChart>
      <c:catAx>
        <c:axId val="191698048"/>
        <c:scaling>
          <c:orientation val="minMax"/>
        </c:scaling>
        <c:delete val="0"/>
        <c:axPos val="l"/>
        <c:majorTickMark val="out"/>
        <c:minorTickMark val="none"/>
        <c:tickLblPos val="low"/>
        <c:crossAx val="191699584"/>
        <c:crosses val="autoZero"/>
        <c:auto val="1"/>
        <c:lblAlgn val="ctr"/>
        <c:lblOffset val="100"/>
        <c:tickLblSkip val="1"/>
        <c:noMultiLvlLbl val="0"/>
      </c:catAx>
      <c:valAx>
        <c:axId val="191699584"/>
        <c:scaling>
          <c:orientation val="minMax"/>
          <c:max val="1500"/>
          <c:min val="-2000"/>
        </c:scaling>
        <c:delete val="0"/>
        <c:axPos val="b"/>
        <c:majorGridlines>
          <c:spPr>
            <a:ln>
              <a:prstDash val="sysDash"/>
            </a:ln>
          </c:spPr>
        </c:majorGridlines>
        <c:title>
          <c:tx>
            <c:rich>
              <a:bodyPr/>
              <a:lstStyle/>
              <a:p>
                <a:pPr>
                  <a:defRPr b="0"/>
                </a:pPr>
                <a:r>
                  <a:rPr lang="sv-SE" b="0"/>
                  <a:t>Kronor/månad </a:t>
                </a:r>
              </a:p>
            </c:rich>
          </c:tx>
          <c:layout>
            <c:manualLayout>
              <c:xMode val="edge"/>
              <c:yMode val="edge"/>
              <c:x val="0.81460177392516131"/>
              <c:y val="0.78254116950412678"/>
            </c:manualLayout>
          </c:layout>
          <c:overlay val="0"/>
        </c:title>
        <c:numFmt formatCode="General" sourceLinked="1"/>
        <c:majorTickMark val="out"/>
        <c:minorTickMark val="none"/>
        <c:tickLblPos val="nextTo"/>
        <c:crossAx val="191698048"/>
        <c:crosses val="autoZero"/>
        <c:crossBetween val="between"/>
        <c:majorUnit val="500"/>
      </c:valAx>
    </c:plotArea>
    <c:legend>
      <c:legendPos val="r"/>
      <c:layout>
        <c:manualLayout>
          <c:xMode val="edge"/>
          <c:yMode val="edge"/>
          <c:x val="0.81880611967561245"/>
          <c:y val="0.34971944457485793"/>
          <c:w val="0.15132721867469293"/>
          <c:h val="0.17253157742687428"/>
        </c:manualLayout>
      </c:layout>
      <c:overlay val="0"/>
    </c:legend>
    <c:plotVisOnly val="1"/>
    <c:dispBlanksAs val="gap"/>
    <c:showDLblsOverMax val="0"/>
  </c:chart>
  <c:spPr>
    <a:ln>
      <a:noFill/>
    </a:ln>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sv-SE"/>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0.45824</cdr:x>
      <cdr:y>0.08225</cdr:y>
    </cdr:from>
    <cdr:to>
      <cdr:x>0.89655</cdr:x>
      <cdr:y>0.18326</cdr:y>
    </cdr:to>
    <cdr:sp macro="" textlink="">
      <cdr:nvSpPr>
        <cdr:cNvPr id="2" name="textruta 1"/>
        <cdr:cNvSpPr txBox="1"/>
      </cdr:nvSpPr>
      <cdr:spPr>
        <a:xfrm xmlns:a="http://schemas.openxmlformats.org/drawingml/2006/main">
          <a:off x="2847975" y="271464"/>
          <a:ext cx="2724150"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900" b="1">
              <a:latin typeface="Verdana" panose="020B0604030504040204" pitchFamily="34" charset="0"/>
              <a:ea typeface="Verdana" panose="020B0604030504040204" pitchFamily="34" charset="0"/>
              <a:cs typeface="Verdana" panose="020B0604030504040204" pitchFamily="34" charset="0"/>
            </a:rPr>
            <a:t>Totalt antal utskick:</a:t>
          </a:r>
          <a:r>
            <a:rPr lang="sv-SE" sz="900" b="1" baseline="0">
              <a:latin typeface="Verdana" panose="020B0604030504040204" pitchFamily="34" charset="0"/>
              <a:ea typeface="Verdana" panose="020B0604030504040204" pitchFamily="34" charset="0"/>
              <a:cs typeface="Verdana" panose="020B0604030504040204" pitchFamily="34" charset="0"/>
            </a:rPr>
            <a:t> 5,6 miljoner</a:t>
          </a:r>
          <a:endParaRPr lang="sv-SE" sz="900" b="1">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0.3136</cdr:x>
      <cdr:y>0.88511</cdr:y>
    </cdr:from>
    <cdr:to>
      <cdr:x>0.7568</cdr:x>
      <cdr:y>1</cdr:y>
    </cdr:to>
    <cdr:sp macro="" textlink="">
      <cdr:nvSpPr>
        <cdr:cNvPr id="2" name="textruta 1"/>
        <cdr:cNvSpPr txBox="1"/>
      </cdr:nvSpPr>
      <cdr:spPr>
        <a:xfrm xmlns:a="http://schemas.openxmlformats.org/drawingml/2006/main">
          <a:off x="1866900" y="3595688"/>
          <a:ext cx="2638425" cy="4667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a:p>
      </cdr:txBody>
    </cdr:sp>
  </cdr:relSizeAnchor>
  <cdr:relSizeAnchor xmlns:cdr="http://schemas.openxmlformats.org/drawingml/2006/chartDrawing">
    <cdr:from>
      <cdr:x>0.4384</cdr:x>
      <cdr:y>0.83687</cdr:y>
    </cdr:from>
    <cdr:to>
      <cdr:x>0.7344</cdr:x>
      <cdr:y>1</cdr:y>
    </cdr:to>
    <cdr:sp macro="" textlink="">
      <cdr:nvSpPr>
        <cdr:cNvPr id="3" name="textruta 2"/>
        <cdr:cNvSpPr txBox="1"/>
      </cdr:nvSpPr>
      <cdr:spPr>
        <a:xfrm xmlns:a="http://schemas.openxmlformats.org/drawingml/2006/main">
          <a:off x="2609851" y="3567115"/>
          <a:ext cx="1762125" cy="6953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200" b="1" dirty="0">
              <a:latin typeface="Verdana" panose="020B0604030504040204" pitchFamily="34" charset="0"/>
              <a:ea typeface="Verdana" panose="020B0604030504040204" pitchFamily="34" charset="0"/>
              <a:cs typeface="Verdana" panose="020B0604030504040204" pitchFamily="34" charset="0"/>
            </a:rPr>
            <a:t>Pens</a:t>
          </a:r>
          <a:r>
            <a:rPr lang="sv-SE" sz="1200" b="1" baseline="0" dirty="0">
              <a:latin typeface="Verdana" panose="020B0604030504040204" pitchFamily="34" charset="0"/>
              <a:ea typeface="Verdana" panose="020B0604030504040204" pitchFamily="34" charset="0"/>
              <a:cs typeface="Verdana" panose="020B0604030504040204" pitchFamily="34" charset="0"/>
            </a:rPr>
            <a:t>ion, Riket </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Före skatt: 15 990 </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Efter skatt: 12 540</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 </a:t>
          </a:r>
          <a:endParaRPr lang="sv-SE"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0.0836</cdr:x>
      <cdr:y>0.23591</cdr:y>
    </cdr:from>
    <cdr:to>
      <cdr:x>0.26087</cdr:x>
      <cdr:y>0.33776</cdr:y>
    </cdr:to>
    <cdr:sp macro="" textlink="">
      <cdr:nvSpPr>
        <cdr:cNvPr id="2" name="textruta 1"/>
        <cdr:cNvSpPr txBox="1"/>
      </cdr:nvSpPr>
      <cdr:spPr>
        <a:xfrm xmlns:a="http://schemas.openxmlformats.org/drawingml/2006/main">
          <a:off x="735273" y="1035485"/>
          <a:ext cx="1559123" cy="44705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sv-SE" sz="1100" dirty="0"/>
            <a:t>Riksgenomsnitt,</a:t>
          </a:r>
        </a:p>
        <a:p xmlns:a="http://schemas.openxmlformats.org/drawingml/2006/main">
          <a:r>
            <a:rPr lang="sv-SE" sz="1100" dirty="0"/>
            <a:t>47 400 kronor</a:t>
          </a:r>
        </a:p>
      </cdr:txBody>
    </cdr:sp>
  </cdr:relSizeAnchor>
</c:userShapes>
</file>

<file path=ppt/drawings/drawing3.xml><?xml version="1.0" encoding="utf-8"?>
<c:userShapes xmlns:c="http://schemas.openxmlformats.org/drawingml/2006/chart">
  <cdr:relSizeAnchor xmlns:cdr="http://schemas.openxmlformats.org/drawingml/2006/chartDrawing">
    <cdr:from>
      <cdr:x>0.10626</cdr:x>
      <cdr:y>0.56114</cdr:y>
    </cdr:from>
    <cdr:to>
      <cdr:x>0.3481</cdr:x>
      <cdr:y>0.61515</cdr:y>
    </cdr:to>
    <cdr:sp macro="" textlink="">
      <cdr:nvSpPr>
        <cdr:cNvPr id="2" name="textruta 1"/>
        <cdr:cNvSpPr txBox="1"/>
      </cdr:nvSpPr>
      <cdr:spPr>
        <a:xfrm xmlns:a="http://schemas.openxmlformats.org/drawingml/2006/main">
          <a:off x="861657" y="2529009"/>
          <a:ext cx="1961082" cy="24341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sv-SE" sz="1100" dirty="0"/>
            <a:t>Riksgenomsnitt,</a:t>
          </a:r>
          <a:r>
            <a:rPr lang="sv-SE" sz="1100" baseline="0" dirty="0"/>
            <a:t> 1 043 300</a:t>
          </a:r>
          <a:endParaRPr lang="sv-SE"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0.83225</cdr:x>
      <cdr:y>0.08663</cdr:y>
    </cdr:from>
    <cdr:to>
      <cdr:x>0.9909</cdr:x>
      <cdr:y>0.17006</cdr:y>
    </cdr:to>
    <cdr:sp macro="" textlink="">
      <cdr:nvSpPr>
        <cdr:cNvPr id="2" name="textruta 1"/>
        <cdr:cNvSpPr txBox="1"/>
      </cdr:nvSpPr>
      <cdr:spPr>
        <a:xfrm xmlns:a="http://schemas.openxmlformats.org/drawingml/2006/main">
          <a:off x="6096002" y="385752"/>
          <a:ext cx="1162068" cy="3715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900" dirty="0">
              <a:latin typeface="Verdana" panose="020B0604030504040204" pitchFamily="34" charset="0"/>
              <a:ea typeface="Verdana" panose="020B0604030504040204" pitchFamily="34" charset="0"/>
              <a:cs typeface="Verdana" panose="020B0604030504040204" pitchFamily="34" charset="0"/>
            </a:rPr>
            <a:t>Riksgenomsnitt,</a:t>
          </a:r>
          <a:r>
            <a:rPr lang="sv-SE" sz="900" baseline="0" dirty="0">
              <a:latin typeface="Verdana" panose="020B0604030504040204" pitchFamily="34" charset="0"/>
              <a:ea typeface="Verdana" panose="020B0604030504040204" pitchFamily="34" charset="0"/>
              <a:cs typeface="Verdana" panose="020B0604030504040204" pitchFamily="34" charset="0"/>
            </a:rPr>
            <a:t> 47 400 kronor</a:t>
          </a:r>
          <a:endParaRPr lang="sv-SE" sz="900"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0.3136</cdr:x>
      <cdr:y>0.88511</cdr:y>
    </cdr:from>
    <cdr:to>
      <cdr:x>0.7568</cdr:x>
      <cdr:y>1</cdr:y>
    </cdr:to>
    <cdr:sp macro="" textlink="">
      <cdr:nvSpPr>
        <cdr:cNvPr id="2" name="textruta 1"/>
        <cdr:cNvSpPr txBox="1"/>
      </cdr:nvSpPr>
      <cdr:spPr>
        <a:xfrm xmlns:a="http://schemas.openxmlformats.org/drawingml/2006/main">
          <a:off x="1866900" y="3595688"/>
          <a:ext cx="2638425" cy="4667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a:p>
      </cdr:txBody>
    </cdr:sp>
  </cdr:relSizeAnchor>
  <cdr:relSizeAnchor xmlns:cdr="http://schemas.openxmlformats.org/drawingml/2006/chartDrawing">
    <cdr:from>
      <cdr:x>0.4384</cdr:x>
      <cdr:y>0.83687</cdr:y>
    </cdr:from>
    <cdr:to>
      <cdr:x>0.7344</cdr:x>
      <cdr:y>1</cdr:y>
    </cdr:to>
    <cdr:sp macro="" textlink="">
      <cdr:nvSpPr>
        <cdr:cNvPr id="3" name="textruta 2"/>
        <cdr:cNvSpPr txBox="1"/>
      </cdr:nvSpPr>
      <cdr:spPr>
        <a:xfrm xmlns:a="http://schemas.openxmlformats.org/drawingml/2006/main">
          <a:off x="2609851" y="3567115"/>
          <a:ext cx="1762125" cy="6953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200" b="1" dirty="0">
              <a:latin typeface="Verdana" panose="020B0604030504040204" pitchFamily="34" charset="0"/>
              <a:ea typeface="Verdana" panose="020B0604030504040204" pitchFamily="34" charset="0"/>
              <a:cs typeface="Verdana" panose="020B0604030504040204" pitchFamily="34" charset="0"/>
            </a:rPr>
            <a:t>Pens</a:t>
          </a:r>
          <a:r>
            <a:rPr lang="sv-SE" sz="1200" b="1" baseline="0" dirty="0">
              <a:latin typeface="Verdana" panose="020B0604030504040204" pitchFamily="34" charset="0"/>
              <a:ea typeface="Verdana" panose="020B0604030504040204" pitchFamily="34" charset="0"/>
              <a:cs typeface="Verdana" panose="020B0604030504040204" pitchFamily="34" charset="0"/>
            </a:rPr>
            <a:t>ion, Riket </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Före skatt: 15 990 </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Efter skatt: 12 540</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 </a:t>
          </a:r>
          <a:endParaRPr lang="sv-SE"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0.3136</cdr:x>
      <cdr:y>0.88511</cdr:y>
    </cdr:from>
    <cdr:to>
      <cdr:x>0.7568</cdr:x>
      <cdr:y>1</cdr:y>
    </cdr:to>
    <cdr:sp macro="" textlink="">
      <cdr:nvSpPr>
        <cdr:cNvPr id="2" name="textruta 1"/>
        <cdr:cNvSpPr txBox="1"/>
      </cdr:nvSpPr>
      <cdr:spPr>
        <a:xfrm xmlns:a="http://schemas.openxmlformats.org/drawingml/2006/main">
          <a:off x="1866900" y="3595688"/>
          <a:ext cx="2638425" cy="4667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a:p>
      </cdr:txBody>
    </cdr:sp>
  </cdr:relSizeAnchor>
  <cdr:relSizeAnchor xmlns:cdr="http://schemas.openxmlformats.org/drawingml/2006/chartDrawing">
    <cdr:from>
      <cdr:x>0.4384</cdr:x>
      <cdr:y>0.83687</cdr:y>
    </cdr:from>
    <cdr:to>
      <cdr:x>0.7344</cdr:x>
      <cdr:y>1</cdr:y>
    </cdr:to>
    <cdr:sp macro="" textlink="">
      <cdr:nvSpPr>
        <cdr:cNvPr id="3" name="textruta 2"/>
        <cdr:cNvSpPr txBox="1"/>
      </cdr:nvSpPr>
      <cdr:spPr>
        <a:xfrm xmlns:a="http://schemas.openxmlformats.org/drawingml/2006/main">
          <a:off x="2609851" y="3567115"/>
          <a:ext cx="1762125" cy="6953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200" b="1" dirty="0">
              <a:latin typeface="Verdana" panose="020B0604030504040204" pitchFamily="34" charset="0"/>
              <a:ea typeface="Verdana" panose="020B0604030504040204" pitchFamily="34" charset="0"/>
              <a:cs typeface="Verdana" panose="020B0604030504040204" pitchFamily="34" charset="0"/>
            </a:rPr>
            <a:t>Pens</a:t>
          </a:r>
          <a:r>
            <a:rPr lang="sv-SE" sz="1200" b="1" baseline="0" dirty="0">
              <a:latin typeface="Verdana" panose="020B0604030504040204" pitchFamily="34" charset="0"/>
              <a:ea typeface="Verdana" panose="020B0604030504040204" pitchFamily="34" charset="0"/>
              <a:cs typeface="Verdana" panose="020B0604030504040204" pitchFamily="34" charset="0"/>
            </a:rPr>
            <a:t>ion, Riket </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Före skatt: 15 990 </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Efter skatt: 12 540</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 </a:t>
          </a:r>
          <a:endParaRPr lang="sv-SE"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0.3136</cdr:x>
      <cdr:y>0.88511</cdr:y>
    </cdr:from>
    <cdr:to>
      <cdr:x>0.7568</cdr:x>
      <cdr:y>1</cdr:y>
    </cdr:to>
    <cdr:sp macro="" textlink="">
      <cdr:nvSpPr>
        <cdr:cNvPr id="2" name="textruta 1"/>
        <cdr:cNvSpPr txBox="1"/>
      </cdr:nvSpPr>
      <cdr:spPr>
        <a:xfrm xmlns:a="http://schemas.openxmlformats.org/drawingml/2006/main">
          <a:off x="1866900" y="3595688"/>
          <a:ext cx="2638425" cy="4667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a:p>
      </cdr:txBody>
    </cdr:sp>
  </cdr:relSizeAnchor>
  <cdr:relSizeAnchor xmlns:cdr="http://schemas.openxmlformats.org/drawingml/2006/chartDrawing">
    <cdr:from>
      <cdr:x>0.4384</cdr:x>
      <cdr:y>0.83687</cdr:y>
    </cdr:from>
    <cdr:to>
      <cdr:x>0.7344</cdr:x>
      <cdr:y>1</cdr:y>
    </cdr:to>
    <cdr:sp macro="" textlink="">
      <cdr:nvSpPr>
        <cdr:cNvPr id="3" name="textruta 2"/>
        <cdr:cNvSpPr txBox="1"/>
      </cdr:nvSpPr>
      <cdr:spPr>
        <a:xfrm xmlns:a="http://schemas.openxmlformats.org/drawingml/2006/main">
          <a:off x="2609851" y="3567115"/>
          <a:ext cx="1762125" cy="6953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200" b="1" dirty="0">
              <a:latin typeface="Verdana" panose="020B0604030504040204" pitchFamily="34" charset="0"/>
              <a:ea typeface="Verdana" panose="020B0604030504040204" pitchFamily="34" charset="0"/>
              <a:cs typeface="Verdana" panose="020B0604030504040204" pitchFamily="34" charset="0"/>
            </a:rPr>
            <a:t>Pens</a:t>
          </a:r>
          <a:r>
            <a:rPr lang="sv-SE" sz="1200" b="1" baseline="0" dirty="0">
              <a:latin typeface="Verdana" panose="020B0604030504040204" pitchFamily="34" charset="0"/>
              <a:ea typeface="Verdana" panose="020B0604030504040204" pitchFamily="34" charset="0"/>
              <a:cs typeface="Verdana" panose="020B0604030504040204" pitchFamily="34" charset="0"/>
            </a:rPr>
            <a:t>ion, Riket </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Före skatt: 19 890 </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Efter skatt: 15 130</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 </a:t>
          </a:r>
          <a:endParaRPr lang="sv-SE"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0.3136</cdr:x>
      <cdr:y>0.88511</cdr:y>
    </cdr:from>
    <cdr:to>
      <cdr:x>0.7568</cdr:x>
      <cdr:y>1</cdr:y>
    </cdr:to>
    <cdr:sp macro="" textlink="">
      <cdr:nvSpPr>
        <cdr:cNvPr id="2" name="textruta 1"/>
        <cdr:cNvSpPr txBox="1"/>
      </cdr:nvSpPr>
      <cdr:spPr>
        <a:xfrm xmlns:a="http://schemas.openxmlformats.org/drawingml/2006/main">
          <a:off x="1866900" y="3595688"/>
          <a:ext cx="2638425" cy="4667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a:p>
      </cdr:txBody>
    </cdr:sp>
  </cdr:relSizeAnchor>
  <cdr:relSizeAnchor xmlns:cdr="http://schemas.openxmlformats.org/drawingml/2006/chartDrawing">
    <cdr:from>
      <cdr:x>0.4384</cdr:x>
      <cdr:y>0.83687</cdr:y>
    </cdr:from>
    <cdr:to>
      <cdr:x>0.7344</cdr:x>
      <cdr:y>1</cdr:y>
    </cdr:to>
    <cdr:sp macro="" textlink="">
      <cdr:nvSpPr>
        <cdr:cNvPr id="3" name="textruta 2"/>
        <cdr:cNvSpPr txBox="1"/>
      </cdr:nvSpPr>
      <cdr:spPr>
        <a:xfrm xmlns:a="http://schemas.openxmlformats.org/drawingml/2006/main">
          <a:off x="2609851" y="3567115"/>
          <a:ext cx="1762125" cy="6953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200" b="1" dirty="0">
              <a:latin typeface="Verdana" panose="020B0604030504040204" pitchFamily="34" charset="0"/>
              <a:ea typeface="Verdana" panose="020B0604030504040204" pitchFamily="34" charset="0"/>
              <a:cs typeface="Verdana" panose="020B0604030504040204" pitchFamily="34" charset="0"/>
            </a:rPr>
            <a:t>Pens</a:t>
          </a:r>
          <a:r>
            <a:rPr lang="sv-SE" sz="1200" b="1" baseline="0" dirty="0">
              <a:latin typeface="Verdana" panose="020B0604030504040204" pitchFamily="34" charset="0"/>
              <a:ea typeface="Verdana" panose="020B0604030504040204" pitchFamily="34" charset="0"/>
              <a:cs typeface="Verdana" panose="020B0604030504040204" pitchFamily="34" charset="0"/>
            </a:rPr>
            <a:t>ion, Riket </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Före skatt: 19 890 </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Efter skatt: 15 130</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 </a:t>
          </a:r>
          <a:endParaRPr lang="sv-SE"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0.3136</cdr:x>
      <cdr:y>0.88511</cdr:y>
    </cdr:from>
    <cdr:to>
      <cdr:x>0.7568</cdr:x>
      <cdr:y>1</cdr:y>
    </cdr:to>
    <cdr:sp macro="" textlink="">
      <cdr:nvSpPr>
        <cdr:cNvPr id="2" name="textruta 1"/>
        <cdr:cNvSpPr txBox="1"/>
      </cdr:nvSpPr>
      <cdr:spPr>
        <a:xfrm xmlns:a="http://schemas.openxmlformats.org/drawingml/2006/main">
          <a:off x="1866900" y="3595688"/>
          <a:ext cx="2638425" cy="4667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sz="1100"/>
        </a:p>
      </cdr:txBody>
    </cdr:sp>
  </cdr:relSizeAnchor>
  <cdr:relSizeAnchor xmlns:cdr="http://schemas.openxmlformats.org/drawingml/2006/chartDrawing">
    <cdr:from>
      <cdr:x>0.4384</cdr:x>
      <cdr:y>0.83687</cdr:y>
    </cdr:from>
    <cdr:to>
      <cdr:x>0.7344</cdr:x>
      <cdr:y>1</cdr:y>
    </cdr:to>
    <cdr:sp macro="" textlink="">
      <cdr:nvSpPr>
        <cdr:cNvPr id="3" name="textruta 2"/>
        <cdr:cNvSpPr txBox="1"/>
      </cdr:nvSpPr>
      <cdr:spPr>
        <a:xfrm xmlns:a="http://schemas.openxmlformats.org/drawingml/2006/main">
          <a:off x="2609851" y="3567115"/>
          <a:ext cx="1762125" cy="6953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200" b="1" dirty="0">
              <a:latin typeface="Verdana" panose="020B0604030504040204" pitchFamily="34" charset="0"/>
              <a:ea typeface="Verdana" panose="020B0604030504040204" pitchFamily="34" charset="0"/>
              <a:cs typeface="Verdana" panose="020B0604030504040204" pitchFamily="34" charset="0"/>
            </a:rPr>
            <a:t>Pens</a:t>
          </a:r>
          <a:r>
            <a:rPr lang="sv-SE" sz="1200" b="1" baseline="0" dirty="0">
              <a:latin typeface="Verdana" panose="020B0604030504040204" pitchFamily="34" charset="0"/>
              <a:ea typeface="Verdana" panose="020B0604030504040204" pitchFamily="34" charset="0"/>
              <a:cs typeface="Verdana" panose="020B0604030504040204" pitchFamily="34" charset="0"/>
            </a:rPr>
            <a:t>ion, Riket </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Före skatt: 15 990 </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Efter skatt: 12 540</a:t>
          </a:r>
        </a:p>
        <a:p xmlns:a="http://schemas.openxmlformats.org/drawingml/2006/main">
          <a:r>
            <a:rPr lang="sv-SE" sz="1200" b="1" baseline="0" dirty="0">
              <a:latin typeface="Verdana" panose="020B0604030504040204" pitchFamily="34" charset="0"/>
              <a:ea typeface="Verdana" panose="020B0604030504040204" pitchFamily="34" charset="0"/>
              <a:cs typeface="Verdana" panose="020B0604030504040204" pitchFamily="34" charset="0"/>
            </a:rPr>
            <a:t> </a:t>
          </a:r>
          <a:endParaRPr lang="sv-SE"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88993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sv-SE"/>
          </a:p>
        </p:txBody>
      </p:sp>
      <p:sp>
        <p:nvSpPr>
          <p:cNvPr id="19459" name="Rectangle 3"/>
          <p:cNvSpPr>
            <a:spLocks noGrp="1" noChangeArrowheads="1"/>
          </p:cNvSpPr>
          <p:nvPr>
            <p:ph type="dt" sz="quarter" idx="1"/>
          </p:nvPr>
        </p:nvSpPr>
        <p:spPr bwMode="auto">
          <a:xfrm>
            <a:off x="3777607" y="0"/>
            <a:ext cx="288993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sv-SE"/>
          </a:p>
        </p:txBody>
      </p:sp>
      <p:sp>
        <p:nvSpPr>
          <p:cNvPr id="19460" name="Rectangle 4"/>
          <p:cNvSpPr>
            <a:spLocks noGrp="1" noChangeArrowheads="1"/>
          </p:cNvSpPr>
          <p:nvPr>
            <p:ph type="ftr" sz="quarter" idx="2"/>
          </p:nvPr>
        </p:nvSpPr>
        <p:spPr bwMode="auto">
          <a:xfrm>
            <a:off x="0" y="9430091"/>
            <a:ext cx="288993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sv-SE"/>
          </a:p>
        </p:txBody>
      </p:sp>
      <p:sp>
        <p:nvSpPr>
          <p:cNvPr id="19461" name="Rectangle 5"/>
          <p:cNvSpPr>
            <a:spLocks noGrp="1" noChangeArrowheads="1"/>
          </p:cNvSpPr>
          <p:nvPr>
            <p:ph type="sldNum" sz="quarter" idx="3"/>
          </p:nvPr>
        </p:nvSpPr>
        <p:spPr bwMode="auto">
          <a:xfrm>
            <a:off x="3777607" y="9430091"/>
            <a:ext cx="288993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C1B0120-4645-42D8-9C45-3727472DB388}" type="slidenum">
              <a:rPr lang="sv-SE"/>
              <a:pPr/>
              <a:t>‹#›</a:t>
            </a:fld>
            <a:endParaRPr lang="sv-SE"/>
          </a:p>
        </p:txBody>
      </p:sp>
    </p:spTree>
    <p:extLst>
      <p:ext uri="{BB962C8B-B14F-4D97-AF65-F5344CB8AC3E}">
        <p14:creationId xmlns:p14="http://schemas.microsoft.com/office/powerpoint/2010/main" val="3849411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8993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sv-SE"/>
          </a:p>
        </p:txBody>
      </p:sp>
      <p:sp>
        <p:nvSpPr>
          <p:cNvPr id="17411" name="Rectangle 3"/>
          <p:cNvSpPr>
            <a:spLocks noGrp="1" noChangeArrowheads="1"/>
          </p:cNvSpPr>
          <p:nvPr>
            <p:ph type="dt" idx="1"/>
          </p:nvPr>
        </p:nvSpPr>
        <p:spPr bwMode="auto">
          <a:xfrm>
            <a:off x="3777607" y="0"/>
            <a:ext cx="288993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sv-SE"/>
          </a:p>
        </p:txBody>
      </p:sp>
      <p:sp>
        <p:nvSpPr>
          <p:cNvPr id="17412" name="Rectangle 4"/>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66909" y="4715908"/>
            <a:ext cx="5335270" cy="446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7414" name="Rectangle 6"/>
          <p:cNvSpPr>
            <a:spLocks noGrp="1" noChangeArrowheads="1"/>
          </p:cNvSpPr>
          <p:nvPr>
            <p:ph type="ftr" sz="quarter" idx="4"/>
          </p:nvPr>
        </p:nvSpPr>
        <p:spPr bwMode="auto">
          <a:xfrm>
            <a:off x="0" y="9430091"/>
            <a:ext cx="288993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sv-SE"/>
          </a:p>
        </p:txBody>
      </p:sp>
      <p:sp>
        <p:nvSpPr>
          <p:cNvPr id="17415" name="Rectangle 7"/>
          <p:cNvSpPr>
            <a:spLocks noGrp="1" noChangeArrowheads="1"/>
          </p:cNvSpPr>
          <p:nvPr>
            <p:ph type="sldNum" sz="quarter" idx="5"/>
          </p:nvPr>
        </p:nvSpPr>
        <p:spPr bwMode="auto">
          <a:xfrm>
            <a:off x="3777607" y="9430091"/>
            <a:ext cx="288993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1BE37FA-EA6C-43E9-9BFF-E8AF3121FA8B}" type="slidenum">
              <a:rPr lang="sv-SE"/>
              <a:pPr/>
              <a:t>‹#›</a:t>
            </a:fld>
            <a:endParaRPr lang="sv-SE"/>
          </a:p>
        </p:txBody>
      </p:sp>
    </p:spTree>
    <p:extLst>
      <p:ext uri="{BB962C8B-B14F-4D97-AF65-F5344CB8AC3E}">
        <p14:creationId xmlns:p14="http://schemas.microsoft.com/office/powerpoint/2010/main" val="3846056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ecure.pensionsmyndigheten.se/kostnaden.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A0808-6038-4FDB-BEF4-9B050F3F6504}" type="slidenum">
              <a:rPr lang="sv-SE"/>
              <a:pPr/>
              <a:t>1</a:t>
            </a:fld>
            <a:endParaRPr lang="sv-SE"/>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dirty="0" smtClean="0"/>
              <a:t> Max </a:t>
            </a:r>
            <a:r>
              <a:rPr lang="en-US" dirty="0" err="1" smtClean="0"/>
              <a:t>inleder</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Monica</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10</a:t>
            </a:fld>
            <a:endParaRPr lang="sv-SE"/>
          </a:p>
        </p:txBody>
      </p:sp>
    </p:spTree>
    <p:extLst>
      <p:ext uri="{BB962C8B-B14F-4D97-AF65-F5344CB8AC3E}">
        <p14:creationId xmlns:p14="http://schemas.microsoft.com/office/powerpoint/2010/main" val="4194691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Monica</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11</a:t>
            </a:fld>
            <a:endParaRPr lang="sv-SE"/>
          </a:p>
        </p:txBody>
      </p:sp>
    </p:spTree>
    <p:extLst>
      <p:ext uri="{BB962C8B-B14F-4D97-AF65-F5344CB8AC3E}">
        <p14:creationId xmlns:p14="http://schemas.microsoft.com/office/powerpoint/2010/main" val="1455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Arial" charset="0"/>
                <a:ea typeface="+mn-ea"/>
                <a:cs typeface="Arial" charset="0"/>
              </a:rPr>
              <a:t> Monica</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12</a:t>
            </a:fld>
            <a:endParaRPr lang="sv-SE"/>
          </a:p>
        </p:txBody>
      </p:sp>
    </p:spTree>
    <p:extLst>
      <p:ext uri="{BB962C8B-B14F-4D97-AF65-F5344CB8AC3E}">
        <p14:creationId xmlns:p14="http://schemas.microsoft.com/office/powerpoint/2010/main" val="204683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smtClean="0"/>
              <a:t>Monica</a:t>
            </a:r>
          </a:p>
          <a:p>
            <a:r>
              <a:rPr lang="sv-SE" sz="1800" dirty="0" smtClean="0"/>
              <a:t>Det har varit viktigt för oss med en bred kampanj som syns i hela landet. </a:t>
            </a:r>
          </a:p>
          <a:p>
            <a:endParaRPr lang="sv-SE" sz="1800" dirty="0" smtClean="0"/>
          </a:p>
          <a:p>
            <a:r>
              <a:rPr lang="sv-SE" sz="1800" dirty="0" smtClean="0"/>
              <a:t>Tåg</a:t>
            </a:r>
          </a:p>
          <a:p>
            <a:pPr lvl="1"/>
            <a:r>
              <a:rPr lang="sv-SE" sz="1400" dirty="0" smtClean="0"/>
              <a:t>Brickbord, ombordportal, vagnaffischer</a:t>
            </a:r>
          </a:p>
          <a:p>
            <a:endParaRPr lang="sv-SE" sz="1400" dirty="0" smtClean="0"/>
          </a:p>
          <a:p>
            <a:pPr fontAlgn="b"/>
            <a:r>
              <a:rPr lang="sv-SE" sz="1800" dirty="0" smtClean="0"/>
              <a:t>Långdistansbussar </a:t>
            </a:r>
          </a:p>
          <a:p>
            <a:pPr lvl="1" fontAlgn="b"/>
            <a:r>
              <a:rPr lang="sv-SE" dirty="0" smtClean="0"/>
              <a:t>Oslo på två liner; Sthlm-Västerås-Örebro, Karlstad-Oslo</a:t>
            </a:r>
          </a:p>
          <a:p>
            <a:pPr lvl="1" fontAlgn="b"/>
            <a:r>
              <a:rPr lang="sv-SE" dirty="0" err="1" smtClean="0"/>
              <a:t>Cph</a:t>
            </a:r>
            <a:r>
              <a:rPr lang="sv-SE" dirty="0" smtClean="0"/>
              <a:t>-Malmö-Lund-Helsingborg-Halmstad-Göteborg-Uddevalla-Oslo</a:t>
            </a:r>
          </a:p>
          <a:p>
            <a:endParaRPr lang="sv-SE" dirty="0" smtClean="0"/>
          </a:p>
          <a:p>
            <a:pPr fontAlgn="b"/>
            <a:r>
              <a:rPr lang="sv-SE" sz="1800" dirty="0" smtClean="0"/>
              <a:t>Förarplatser Lokalbussar </a:t>
            </a:r>
          </a:p>
          <a:p>
            <a:pPr lvl="1" fontAlgn="b"/>
            <a:r>
              <a:rPr lang="sv-SE" dirty="0" smtClean="0"/>
              <a:t>Borlänge, Borås, Falun, Halmstad, Kungsbacka, Kungälv, Luleå, Skellefteå, Skövde, Sundsvall, Trollhättan, Vänersborg, Uddevalla, Umeå, Varberg, Falkenberg, Örnsköldsvik</a:t>
            </a:r>
          </a:p>
          <a:p>
            <a:pPr lvl="1" fontAlgn="b"/>
            <a:endParaRPr lang="sv-SE" dirty="0" smtClean="0"/>
          </a:p>
          <a:p>
            <a:pPr lvl="0" fontAlgn="b"/>
            <a:r>
              <a:rPr lang="sv-SE" dirty="0" smtClean="0"/>
              <a:t>Storstad:</a:t>
            </a:r>
            <a:r>
              <a:rPr lang="sv-SE" baseline="0" dirty="0" smtClean="0"/>
              <a:t> Sthlm T-bana: rulltrappa, över spåren, fönster i vagnar, affischer väggar. Malmö, Göteborg: väggar och </a:t>
            </a:r>
            <a:r>
              <a:rPr lang="sv-SE" baseline="0" dirty="0" err="1" smtClean="0"/>
              <a:t>fönsterskyltar</a:t>
            </a:r>
            <a:r>
              <a:rPr lang="sv-SE" baseline="0" dirty="0" smtClean="0"/>
              <a:t> på bussar och spårvagn.</a:t>
            </a:r>
            <a:endParaRPr lang="sv-SE" dirty="0" smtClean="0"/>
          </a:p>
          <a:p>
            <a:endParaRPr lang="sv-SE" dirty="0" smtClean="0"/>
          </a:p>
          <a:p>
            <a:r>
              <a:rPr lang="sv-SE" dirty="0" smtClean="0"/>
              <a:t>Filmerna från 2015 (Brandman och Veterinär)</a:t>
            </a:r>
          </a:p>
          <a:p>
            <a:pPr lvl="1"/>
            <a:r>
              <a:rPr lang="sv-SE" dirty="0" smtClean="0"/>
              <a:t> TV4/Sjuan/TV4 Fakta/TV12/TV4 Play/</a:t>
            </a:r>
            <a:r>
              <a:rPr lang="sv-SE" dirty="0" err="1" smtClean="0"/>
              <a:t>Facebook</a:t>
            </a:r>
            <a:endParaRPr lang="sv-SE" dirty="0" smtClean="0"/>
          </a:p>
          <a:p>
            <a:endParaRPr lang="sv-SE" dirty="0" smtClean="0"/>
          </a:p>
          <a:p>
            <a:r>
              <a:rPr lang="sv-SE" dirty="0" smtClean="0"/>
              <a:t>Annonsering på </a:t>
            </a:r>
            <a:r>
              <a:rPr lang="sv-SE" dirty="0" err="1" smtClean="0"/>
              <a:t>Facebook</a:t>
            </a:r>
            <a:r>
              <a:rPr lang="sv-SE" dirty="0" smtClean="0"/>
              <a:t> och målgruppsinriktade </a:t>
            </a:r>
            <a:r>
              <a:rPr lang="sv-SE" dirty="0" err="1" smtClean="0"/>
              <a:t>webbsdor</a:t>
            </a:r>
            <a:endParaRPr lang="sv-SE" dirty="0" smtClean="0"/>
          </a:p>
          <a:p>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13</a:t>
            </a:fld>
            <a:endParaRPr lang="sv-SE"/>
          </a:p>
        </p:txBody>
      </p:sp>
    </p:spTree>
    <p:extLst>
      <p:ext uri="{BB962C8B-B14F-4D97-AF65-F5344CB8AC3E}">
        <p14:creationId xmlns:p14="http://schemas.microsoft.com/office/powerpoint/2010/main" val="2907720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Monica</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14</a:t>
            </a:fld>
            <a:endParaRPr lang="sv-SE"/>
          </a:p>
        </p:txBody>
      </p:sp>
    </p:spTree>
    <p:extLst>
      <p:ext uri="{BB962C8B-B14F-4D97-AF65-F5344CB8AC3E}">
        <p14:creationId xmlns:p14="http://schemas.microsoft.com/office/powerpoint/2010/main" val="1106243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8C9CFB-5268-4C89-A276-BF563434AA7D}" type="slidenum">
              <a:rPr lang="sv-SE"/>
              <a:pPr/>
              <a:t>15</a:t>
            </a:fld>
            <a:endParaRPr lang="sv-SE"/>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Monica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Monica</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16</a:t>
            </a:fld>
            <a:endParaRPr lang="sv-SE"/>
          </a:p>
        </p:txBody>
      </p:sp>
    </p:spTree>
    <p:extLst>
      <p:ext uri="{BB962C8B-B14F-4D97-AF65-F5344CB8AC3E}">
        <p14:creationId xmlns:p14="http://schemas.microsoft.com/office/powerpoint/2010/main" val="3932333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Bengt</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17</a:t>
            </a:fld>
            <a:endParaRPr lang="sv-SE"/>
          </a:p>
        </p:txBody>
      </p:sp>
    </p:spTree>
    <p:extLst>
      <p:ext uri="{BB962C8B-B14F-4D97-AF65-F5344CB8AC3E}">
        <p14:creationId xmlns:p14="http://schemas.microsoft.com/office/powerpoint/2010/main" val="2243423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Bengt</a:t>
            </a:r>
          </a:p>
          <a:p>
            <a:endParaRPr lang="sv-SE" baseline="0" dirty="0" smtClean="0"/>
          </a:p>
        </p:txBody>
      </p:sp>
      <p:sp>
        <p:nvSpPr>
          <p:cNvPr id="4" name="Platshållare för datum 3"/>
          <p:cNvSpPr>
            <a:spLocks noGrp="1"/>
          </p:cNvSpPr>
          <p:nvPr>
            <p:ph type="dt"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r>
              <a:rPr lang="sv-SE" smtClean="0"/>
              <a:t>Tommy Lowen</a:t>
            </a:r>
            <a:endParaRPr lang="sv-SE"/>
          </a:p>
        </p:txBody>
      </p:sp>
      <p:sp>
        <p:nvSpPr>
          <p:cNvPr id="6" name="Platshållare för bildnummer 5"/>
          <p:cNvSpPr>
            <a:spLocks noGrp="1"/>
          </p:cNvSpPr>
          <p:nvPr>
            <p:ph type="sldNum" sz="quarter" idx="12"/>
          </p:nvPr>
        </p:nvSpPr>
        <p:spPr/>
        <p:txBody>
          <a:bodyPr/>
          <a:lstStyle/>
          <a:p>
            <a:pPr>
              <a:defRPr/>
            </a:pPr>
            <a:fld id="{2A4F444C-A275-4C2A-8C35-7861EEA476ED}" type="slidenum">
              <a:rPr lang="sv-SE" smtClean="0"/>
              <a:pPr>
                <a:defRPr/>
              </a:pPr>
              <a:t>19</a:t>
            </a:fld>
            <a:endParaRPr lang="sv-SE"/>
          </a:p>
        </p:txBody>
      </p:sp>
    </p:spTree>
    <p:extLst>
      <p:ext uri="{BB962C8B-B14F-4D97-AF65-F5344CB8AC3E}">
        <p14:creationId xmlns:p14="http://schemas.microsoft.com/office/powerpoint/2010/main" val="377723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Bengt</a:t>
            </a:r>
          </a:p>
          <a:p>
            <a:r>
              <a:rPr lang="sv-SE" dirty="0" smtClean="0"/>
              <a:t>Av utskicken på 6,7 miljoner  </a:t>
            </a:r>
            <a:r>
              <a:rPr lang="sv-SE" baseline="0" dirty="0" smtClean="0"/>
              <a:t># pensionssparare 6,4 varav 5,9 är inrikes</a:t>
            </a:r>
          </a:p>
          <a:p>
            <a:r>
              <a:rPr lang="sv-SE" baseline="0" dirty="0" smtClean="0"/>
              <a:t>Inrikes och intjänade pensionsrätter samt pensionskapital </a:t>
            </a:r>
          </a:p>
          <a:p>
            <a:r>
              <a:rPr lang="sv-SE" baseline="0" dirty="0" smtClean="0"/>
              <a:t>Pensionsrätter (=Pensionsavgift 18,5% ) avser 2014 pensionsavgifterna som utgick på inkomsterna 2013och som av taxeringsskäl bokförs först 2013.</a:t>
            </a:r>
          </a:p>
          <a:p>
            <a:r>
              <a:rPr lang="sv-SE" baseline="0" dirty="0" smtClean="0"/>
              <a:t>Fördelat på kön och Ålder </a:t>
            </a:r>
          </a:p>
          <a:p>
            <a:r>
              <a:rPr lang="sv-SE" baseline="0" dirty="0" smtClean="0"/>
              <a:t>Samt län</a:t>
            </a:r>
          </a:p>
          <a:p>
            <a:r>
              <a:rPr lang="sv-SE" baseline="0" dirty="0" smtClean="0"/>
              <a:t>Avslutningsvis vad inkomstskillnader mellan länen kan komma att betyda i framtida pensionsutfall </a:t>
            </a:r>
          </a:p>
          <a:p>
            <a:endParaRPr lang="sv-SE" baseline="0" dirty="0" smtClean="0"/>
          </a:p>
        </p:txBody>
      </p:sp>
      <p:sp>
        <p:nvSpPr>
          <p:cNvPr id="4" name="Platshållare för datum 3"/>
          <p:cNvSpPr>
            <a:spLocks noGrp="1"/>
          </p:cNvSpPr>
          <p:nvPr>
            <p:ph type="dt"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r>
              <a:rPr lang="sv-SE" smtClean="0"/>
              <a:t>Tommy Lowen</a:t>
            </a:r>
            <a:endParaRPr lang="sv-SE"/>
          </a:p>
        </p:txBody>
      </p:sp>
      <p:sp>
        <p:nvSpPr>
          <p:cNvPr id="6" name="Platshållare för bildnummer 5"/>
          <p:cNvSpPr>
            <a:spLocks noGrp="1"/>
          </p:cNvSpPr>
          <p:nvPr>
            <p:ph type="sldNum" sz="quarter" idx="12"/>
          </p:nvPr>
        </p:nvSpPr>
        <p:spPr/>
        <p:txBody>
          <a:bodyPr/>
          <a:lstStyle/>
          <a:p>
            <a:pPr>
              <a:defRPr/>
            </a:pPr>
            <a:fld id="{2A4F444C-A275-4C2A-8C35-7861EEA476ED}" type="slidenum">
              <a:rPr lang="sv-SE" smtClean="0"/>
              <a:pPr>
                <a:defRPr/>
              </a:pPr>
              <a:t>20</a:t>
            </a:fld>
            <a:endParaRPr lang="sv-SE"/>
          </a:p>
        </p:txBody>
      </p:sp>
    </p:spTree>
    <p:extLst>
      <p:ext uri="{BB962C8B-B14F-4D97-AF65-F5344CB8AC3E}">
        <p14:creationId xmlns:p14="http://schemas.microsoft.com/office/powerpoint/2010/main" val="377723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Monica</a:t>
            </a:r>
          </a:p>
          <a:p>
            <a:r>
              <a:rPr lang="sv-SE" dirty="0" smtClean="0"/>
              <a:t>Intressant att det är många pensionärer som har avbeställt pappersutskicket</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2</a:t>
            </a:fld>
            <a:endParaRPr lang="sv-SE"/>
          </a:p>
        </p:txBody>
      </p:sp>
    </p:spTree>
    <p:extLst>
      <p:ext uri="{BB962C8B-B14F-4D97-AF65-F5344CB8AC3E}">
        <p14:creationId xmlns:p14="http://schemas.microsoft.com/office/powerpoint/2010/main" val="1775604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Bengt</a:t>
            </a:r>
          </a:p>
          <a:p>
            <a:r>
              <a:rPr lang="sv-SE" dirty="0" smtClean="0"/>
              <a:t>Max intjänad p-rätt 2013 uppgick till 75 757 kr[=7,5x54600x18,5%] varav 65 520 IP och 10 237 PP</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smtClean="0">
                <a:solidFill>
                  <a:schemeClr val="tx1"/>
                </a:solidFill>
                <a:effectLst/>
                <a:latin typeface="Arial" charset="0"/>
                <a:ea typeface="+mn-ea"/>
                <a:cs typeface="Arial" charset="0"/>
              </a:rPr>
              <a:t>Den heldragna tjockare linjen (</a:t>
            </a:r>
            <a:r>
              <a:rPr lang="sv-SE" sz="1200" b="1" kern="1200" dirty="0" smtClean="0">
                <a:solidFill>
                  <a:schemeClr val="tx1"/>
                </a:solidFill>
                <a:effectLst/>
                <a:latin typeface="Arial" charset="0"/>
                <a:ea typeface="+mn-ea"/>
                <a:cs typeface="Arial" charset="0"/>
              </a:rPr>
              <a:t>─</a:t>
            </a:r>
            <a:r>
              <a:rPr lang="sv-SE" sz="1200" kern="1200" dirty="0" smtClean="0">
                <a:solidFill>
                  <a:schemeClr val="tx1"/>
                </a:solidFill>
                <a:effectLst/>
                <a:latin typeface="Arial" charset="0"/>
                <a:ea typeface="+mn-ea"/>
                <a:cs typeface="Arial" charset="0"/>
              </a:rPr>
              <a:t>) symboliserar summan av inkomst- och premiepensionen tillsammans medan den tunnare streckade linjen (- -) visar enbart inkomstpensionen. Skillnaden mellan den heldragna och den streckade är således premiepensionen.</a:t>
            </a:r>
          </a:p>
          <a:p>
            <a:endParaRPr lang="sv-SE" dirty="0" smtClean="0"/>
          </a:p>
          <a:p>
            <a:r>
              <a:rPr lang="sv-SE" dirty="0" smtClean="0"/>
              <a:t>Infasning 60</a:t>
            </a:r>
            <a:r>
              <a:rPr lang="sv-SE" baseline="0" dirty="0" smtClean="0"/>
              <a:t> </a:t>
            </a:r>
            <a:r>
              <a:rPr lang="sv-SE" dirty="0" smtClean="0"/>
              <a:t>års ålder motsvarar födda 1954 (95%)</a:t>
            </a:r>
            <a:r>
              <a:rPr lang="sv-SE" baseline="0" dirty="0" smtClean="0"/>
              <a:t> och 64(75%) år är födda 1950. 65 åringarna får 100%</a:t>
            </a:r>
          </a:p>
          <a:p>
            <a:pPr>
              <a:buFontTx/>
              <a:buNone/>
            </a:pPr>
            <a:r>
              <a:rPr lang="sv-SE" baseline="0" dirty="0" smtClean="0"/>
              <a:t>- Selektionsfenomen: Fenomenet består i att vi studerar pensionsspararna, de med goda inkomster stannar i högre utsträckning kvar och arbetar i de högre åldrarna medan de med låga inkomster går ur ”sparandet” och därmed ökar medelvärdet för 65 åringarna.</a:t>
            </a:r>
          </a:p>
          <a:p>
            <a:pPr>
              <a:buFontTx/>
              <a:buNone/>
            </a:pPr>
            <a:r>
              <a:rPr lang="sv-SE" dirty="0" smtClean="0"/>
              <a:t>Kvinnor ca 88% av Männens</a:t>
            </a:r>
          </a:p>
          <a:p>
            <a:pPr>
              <a:buFontTx/>
              <a:buNone/>
            </a:pPr>
            <a:endParaRPr lang="sv-SE" dirty="0" smtClean="0"/>
          </a:p>
          <a:p>
            <a:pPr>
              <a:buFontTx/>
              <a:buNone/>
            </a:pPr>
            <a:r>
              <a:rPr lang="sv-SE" dirty="0" smtClean="0"/>
              <a:t>Inkomstutvecklingen</a:t>
            </a:r>
            <a:r>
              <a:rPr lang="sv-SE" baseline="0" dirty="0" smtClean="0"/>
              <a:t> stannar av efter 50.</a:t>
            </a:r>
            <a:endParaRPr lang="sv-SE" dirty="0" smtClean="0"/>
          </a:p>
          <a:p>
            <a:pPr>
              <a:buFontTx/>
              <a:buNone/>
            </a:pPr>
            <a:endParaRPr lang="sv-SE" dirty="0"/>
          </a:p>
        </p:txBody>
      </p:sp>
      <p:sp>
        <p:nvSpPr>
          <p:cNvPr id="4" name="Platshållare för datum 3"/>
          <p:cNvSpPr>
            <a:spLocks noGrp="1"/>
          </p:cNvSpPr>
          <p:nvPr>
            <p:ph type="dt"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r>
              <a:rPr lang="sv-SE" smtClean="0"/>
              <a:t>Tommy Lowen</a:t>
            </a:r>
            <a:endParaRPr lang="sv-SE"/>
          </a:p>
        </p:txBody>
      </p:sp>
      <p:sp>
        <p:nvSpPr>
          <p:cNvPr id="6" name="Platshållare för bildnummer 5"/>
          <p:cNvSpPr>
            <a:spLocks noGrp="1"/>
          </p:cNvSpPr>
          <p:nvPr>
            <p:ph type="sldNum" sz="quarter" idx="12"/>
          </p:nvPr>
        </p:nvSpPr>
        <p:spPr/>
        <p:txBody>
          <a:bodyPr/>
          <a:lstStyle/>
          <a:p>
            <a:pPr>
              <a:defRPr/>
            </a:pPr>
            <a:fld id="{2A4F444C-A275-4C2A-8C35-7861EEA476ED}" type="slidenum">
              <a:rPr lang="sv-SE" smtClean="0"/>
              <a:pPr>
                <a:defRPr/>
              </a:pPr>
              <a:t>21</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Bengt</a:t>
            </a:r>
          </a:p>
          <a:p>
            <a:r>
              <a:rPr lang="sv-SE" dirty="0" smtClean="0"/>
              <a:t>Vad</a:t>
            </a:r>
            <a:r>
              <a:rPr lang="sv-SE" baseline="0" dirty="0" smtClean="0"/>
              <a:t> är max? Nästan 3,9 miljoner kronor (man i Stockholm)</a:t>
            </a:r>
          </a:p>
          <a:p>
            <a:r>
              <a:rPr lang="sv-SE" baseline="0" dirty="0" smtClean="0"/>
              <a:t>Kvinnornas behållning utgör i genomsnitt ca 86 % av männens</a:t>
            </a:r>
          </a:p>
          <a:p>
            <a:endParaRPr lang="sv-SE" dirty="0"/>
          </a:p>
        </p:txBody>
      </p:sp>
      <p:sp>
        <p:nvSpPr>
          <p:cNvPr id="4" name="Platshållare för datum 3"/>
          <p:cNvSpPr>
            <a:spLocks noGrp="1"/>
          </p:cNvSpPr>
          <p:nvPr>
            <p:ph type="dt"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r>
              <a:rPr lang="sv-SE" smtClean="0"/>
              <a:t>Tommy Lowen</a:t>
            </a:r>
            <a:endParaRPr lang="sv-SE"/>
          </a:p>
        </p:txBody>
      </p:sp>
      <p:sp>
        <p:nvSpPr>
          <p:cNvPr id="6" name="Platshållare för bildnummer 5"/>
          <p:cNvSpPr>
            <a:spLocks noGrp="1"/>
          </p:cNvSpPr>
          <p:nvPr>
            <p:ph type="sldNum" sz="quarter" idx="12"/>
          </p:nvPr>
        </p:nvSpPr>
        <p:spPr/>
        <p:txBody>
          <a:bodyPr/>
          <a:lstStyle/>
          <a:p>
            <a:pPr>
              <a:defRPr/>
            </a:pPr>
            <a:fld id="{2A4F444C-A275-4C2A-8C35-7861EEA476ED}" type="slidenum">
              <a:rPr lang="sv-SE" smtClean="0"/>
              <a:pPr>
                <a:defRPr/>
              </a:pPr>
              <a:t>22</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Bengt</a:t>
            </a:r>
          </a:p>
          <a:p>
            <a:r>
              <a:rPr lang="sv-SE" dirty="0" smtClean="0"/>
              <a:t>Stockholm över</a:t>
            </a:r>
          </a:p>
          <a:p>
            <a:r>
              <a:rPr lang="sv-SE" dirty="0" smtClean="0"/>
              <a:t>Gotland</a:t>
            </a:r>
            <a:r>
              <a:rPr lang="sv-SE" baseline="0" dirty="0" smtClean="0"/>
              <a:t> under rikssnitt</a:t>
            </a:r>
            <a:endParaRPr lang="sv-SE" dirty="0" smtClean="0"/>
          </a:p>
          <a:p>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23</a:t>
            </a:fld>
            <a:endParaRPr lang="sv-SE"/>
          </a:p>
        </p:txBody>
      </p:sp>
    </p:spTree>
    <p:extLst>
      <p:ext uri="{BB962C8B-B14F-4D97-AF65-F5344CB8AC3E}">
        <p14:creationId xmlns:p14="http://schemas.microsoft.com/office/powerpoint/2010/main" val="3016562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Bengt</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24</a:t>
            </a:fld>
            <a:endParaRPr lang="sv-SE"/>
          </a:p>
        </p:txBody>
      </p:sp>
    </p:spTree>
    <p:extLst>
      <p:ext uri="{BB962C8B-B14F-4D97-AF65-F5344CB8AC3E}">
        <p14:creationId xmlns:p14="http://schemas.microsoft.com/office/powerpoint/2010/main" val="896110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aseline="0" dirty="0" smtClean="0"/>
              <a:t>Bengt</a:t>
            </a:r>
          </a:p>
          <a:p>
            <a:r>
              <a:rPr lang="sv-SE" baseline="0" dirty="0" smtClean="0"/>
              <a:t>Summerar man alla staplar med hänsyn till # sparare blir summan NOLL dvs jämfört med riket</a:t>
            </a:r>
          </a:p>
          <a:p>
            <a:r>
              <a:rPr lang="sv-SE" baseline="0" dirty="0" smtClean="0"/>
              <a:t>Stockholm beräknas få mer än riket och Gotland mindre. Skillnaden mellan de två länen är 1 200 kr/månad efter skatt</a:t>
            </a:r>
            <a:endParaRPr lang="sv-SE" dirty="0"/>
          </a:p>
        </p:txBody>
      </p:sp>
      <p:sp>
        <p:nvSpPr>
          <p:cNvPr id="4" name="Platshållare för datum 3"/>
          <p:cNvSpPr>
            <a:spLocks noGrp="1"/>
          </p:cNvSpPr>
          <p:nvPr>
            <p:ph type="dt"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r>
              <a:rPr lang="sv-SE" smtClean="0"/>
              <a:t>Tommy Lowen</a:t>
            </a:r>
            <a:endParaRPr lang="sv-SE"/>
          </a:p>
        </p:txBody>
      </p:sp>
      <p:sp>
        <p:nvSpPr>
          <p:cNvPr id="6" name="Platshållare för bildnummer 5"/>
          <p:cNvSpPr>
            <a:spLocks noGrp="1"/>
          </p:cNvSpPr>
          <p:nvPr>
            <p:ph type="sldNum" sz="quarter" idx="12"/>
          </p:nvPr>
        </p:nvSpPr>
        <p:spPr/>
        <p:txBody>
          <a:bodyPr/>
          <a:lstStyle/>
          <a:p>
            <a:pPr>
              <a:defRPr/>
            </a:pPr>
            <a:fld id="{2A4F444C-A275-4C2A-8C35-7861EEA476ED}" type="slidenum">
              <a:rPr lang="sv-SE" smtClean="0"/>
              <a:pPr>
                <a:defRPr/>
              </a:pPr>
              <a:t>25</a:t>
            </a:fld>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aseline="0" dirty="0" smtClean="0"/>
              <a:t>Bengt</a:t>
            </a:r>
          </a:p>
          <a:p>
            <a:r>
              <a:rPr lang="sv-SE" baseline="0" dirty="0" smtClean="0"/>
              <a:t>Summerar man alla staplar med hänsyn till # sparare blir summan NOLL dvs jämfört med riket</a:t>
            </a:r>
          </a:p>
          <a:p>
            <a:r>
              <a:rPr lang="sv-SE" baseline="0" dirty="0" smtClean="0"/>
              <a:t>Stockholm beräknas få mer än riket och Gotland mindre. Skillnaden mellan de två länen är 1 200 kr/månad efter skatt</a:t>
            </a:r>
            <a:endParaRPr lang="sv-SE" dirty="0"/>
          </a:p>
        </p:txBody>
      </p:sp>
      <p:sp>
        <p:nvSpPr>
          <p:cNvPr id="4" name="Platshållare för datum 3"/>
          <p:cNvSpPr>
            <a:spLocks noGrp="1"/>
          </p:cNvSpPr>
          <p:nvPr>
            <p:ph type="dt"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r>
              <a:rPr lang="sv-SE" smtClean="0"/>
              <a:t>Tommy Lowen</a:t>
            </a:r>
            <a:endParaRPr lang="sv-SE"/>
          </a:p>
        </p:txBody>
      </p:sp>
      <p:sp>
        <p:nvSpPr>
          <p:cNvPr id="6" name="Platshållare för bildnummer 5"/>
          <p:cNvSpPr>
            <a:spLocks noGrp="1"/>
          </p:cNvSpPr>
          <p:nvPr>
            <p:ph type="sldNum" sz="quarter" idx="12"/>
          </p:nvPr>
        </p:nvSpPr>
        <p:spPr/>
        <p:txBody>
          <a:bodyPr/>
          <a:lstStyle/>
          <a:p>
            <a:pPr>
              <a:defRPr/>
            </a:pPr>
            <a:fld id="{2A4F444C-A275-4C2A-8C35-7861EEA476ED}" type="slidenum">
              <a:rPr lang="sv-SE" smtClean="0"/>
              <a:pPr>
                <a:defRPr/>
              </a:pPr>
              <a:t>26</a:t>
            </a:fld>
            <a:endParaRPr lang="sv-S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aseline="0" dirty="0" smtClean="0"/>
              <a:t>Bengt</a:t>
            </a:r>
          </a:p>
          <a:p>
            <a:r>
              <a:rPr lang="sv-SE" baseline="0" dirty="0" smtClean="0"/>
              <a:t>Summerar man alla staplar med hänsyn till # sparare blir summan NOLL dvs jämfört med riket</a:t>
            </a:r>
          </a:p>
          <a:p>
            <a:r>
              <a:rPr lang="sv-SE" baseline="0" dirty="0" smtClean="0"/>
              <a:t>Stockholm beräknas få mer än riket och Gotland mindre. Skillnaden mellan de två länen är 1 200 kr/månad efter skatt</a:t>
            </a:r>
            <a:endParaRPr lang="sv-SE" dirty="0"/>
          </a:p>
        </p:txBody>
      </p:sp>
      <p:sp>
        <p:nvSpPr>
          <p:cNvPr id="4" name="Platshållare för datum 3"/>
          <p:cNvSpPr>
            <a:spLocks noGrp="1"/>
          </p:cNvSpPr>
          <p:nvPr>
            <p:ph type="dt"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r>
              <a:rPr lang="sv-SE" smtClean="0"/>
              <a:t>Tommy Lowen</a:t>
            </a:r>
            <a:endParaRPr lang="sv-SE"/>
          </a:p>
        </p:txBody>
      </p:sp>
      <p:sp>
        <p:nvSpPr>
          <p:cNvPr id="6" name="Platshållare för bildnummer 5"/>
          <p:cNvSpPr>
            <a:spLocks noGrp="1"/>
          </p:cNvSpPr>
          <p:nvPr>
            <p:ph type="sldNum" sz="quarter" idx="12"/>
          </p:nvPr>
        </p:nvSpPr>
        <p:spPr/>
        <p:txBody>
          <a:bodyPr/>
          <a:lstStyle/>
          <a:p>
            <a:pPr>
              <a:defRPr/>
            </a:pPr>
            <a:fld id="{2A4F444C-A275-4C2A-8C35-7861EEA476ED}" type="slidenum">
              <a:rPr lang="sv-SE" smtClean="0"/>
              <a:pPr>
                <a:defRPr/>
              </a:pPr>
              <a:t>27</a:t>
            </a:fld>
            <a:endParaRPr lang="sv-S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aseline="0" dirty="0" smtClean="0"/>
              <a:t>Bengt</a:t>
            </a:r>
          </a:p>
          <a:p>
            <a:r>
              <a:rPr lang="sv-SE" baseline="0" dirty="0" smtClean="0"/>
              <a:t>Summerar man alla staplar med hänsyn till # sparare blir summan NOLL dvs jämfört med riket</a:t>
            </a:r>
          </a:p>
          <a:p>
            <a:r>
              <a:rPr lang="sv-SE" baseline="0" dirty="0" smtClean="0"/>
              <a:t>Stockholm beräknas få mer än riket och Gotland mindre. Skillnaden mellan de två länen är 1 200 kr/månad efter skatt</a:t>
            </a:r>
            <a:endParaRPr lang="sv-SE" dirty="0"/>
          </a:p>
        </p:txBody>
      </p:sp>
      <p:sp>
        <p:nvSpPr>
          <p:cNvPr id="4" name="Platshållare för datum 3"/>
          <p:cNvSpPr>
            <a:spLocks noGrp="1"/>
          </p:cNvSpPr>
          <p:nvPr>
            <p:ph type="dt"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r>
              <a:rPr lang="sv-SE" smtClean="0"/>
              <a:t>Tommy Lowen</a:t>
            </a:r>
            <a:endParaRPr lang="sv-SE"/>
          </a:p>
        </p:txBody>
      </p:sp>
      <p:sp>
        <p:nvSpPr>
          <p:cNvPr id="6" name="Platshållare för bildnummer 5"/>
          <p:cNvSpPr>
            <a:spLocks noGrp="1"/>
          </p:cNvSpPr>
          <p:nvPr>
            <p:ph type="sldNum" sz="quarter" idx="12"/>
          </p:nvPr>
        </p:nvSpPr>
        <p:spPr/>
        <p:txBody>
          <a:bodyPr/>
          <a:lstStyle/>
          <a:p>
            <a:pPr>
              <a:defRPr/>
            </a:pPr>
            <a:fld id="{2A4F444C-A275-4C2A-8C35-7861EEA476ED}" type="slidenum">
              <a:rPr lang="sv-SE" smtClean="0"/>
              <a:pPr>
                <a:defRPr/>
              </a:pPr>
              <a:t>28</a:t>
            </a:fld>
            <a:endParaRPr lang="sv-S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aseline="0" dirty="0" smtClean="0"/>
              <a:t>Bengt</a:t>
            </a:r>
          </a:p>
          <a:p>
            <a:r>
              <a:rPr lang="sv-SE" baseline="0" dirty="0" smtClean="0"/>
              <a:t>Summerar man alla staplar med hänsyn till # sparare blir summan NOLL dvs jämfört med riket</a:t>
            </a:r>
          </a:p>
          <a:p>
            <a:r>
              <a:rPr lang="sv-SE" baseline="0" dirty="0" smtClean="0"/>
              <a:t>Stockholm beräknas få mer än riket och Gotland mindre. Skillnaden mellan de två länen är 1 200 kr/månad efter skatt</a:t>
            </a:r>
            <a:endParaRPr lang="sv-SE" dirty="0"/>
          </a:p>
        </p:txBody>
      </p:sp>
      <p:sp>
        <p:nvSpPr>
          <p:cNvPr id="4" name="Platshållare för datum 3"/>
          <p:cNvSpPr>
            <a:spLocks noGrp="1"/>
          </p:cNvSpPr>
          <p:nvPr>
            <p:ph type="dt"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r>
              <a:rPr lang="sv-SE" smtClean="0"/>
              <a:t>Tommy Lowen</a:t>
            </a:r>
            <a:endParaRPr lang="sv-SE"/>
          </a:p>
        </p:txBody>
      </p:sp>
      <p:sp>
        <p:nvSpPr>
          <p:cNvPr id="6" name="Platshållare för bildnummer 5"/>
          <p:cNvSpPr>
            <a:spLocks noGrp="1"/>
          </p:cNvSpPr>
          <p:nvPr>
            <p:ph type="sldNum" sz="quarter" idx="12"/>
          </p:nvPr>
        </p:nvSpPr>
        <p:spPr/>
        <p:txBody>
          <a:bodyPr/>
          <a:lstStyle/>
          <a:p>
            <a:pPr>
              <a:defRPr/>
            </a:pPr>
            <a:fld id="{2A4F444C-A275-4C2A-8C35-7861EEA476ED}" type="slidenum">
              <a:rPr lang="sv-SE" smtClean="0"/>
              <a:pPr>
                <a:defRPr/>
              </a:pPr>
              <a:t>29</a:t>
            </a:fld>
            <a:endParaRPr lang="sv-S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aseline="0" dirty="0" smtClean="0"/>
              <a:t>Bengt</a:t>
            </a:r>
          </a:p>
          <a:p>
            <a:r>
              <a:rPr lang="sv-SE" baseline="0" dirty="0" smtClean="0"/>
              <a:t>Summerar man alla staplar med hänsyn till # sparare blir summan NOLL dvs jämfört med riket</a:t>
            </a:r>
          </a:p>
          <a:p>
            <a:r>
              <a:rPr lang="sv-SE" baseline="0" dirty="0" smtClean="0"/>
              <a:t>Stockholm beräknas få mer än riket och Gotland mindre. Skillnaden mellan de två länen är 1 200 kr/månad efter skatt</a:t>
            </a:r>
            <a:endParaRPr lang="sv-SE" dirty="0"/>
          </a:p>
        </p:txBody>
      </p:sp>
      <p:sp>
        <p:nvSpPr>
          <p:cNvPr id="4" name="Platshållare för datum 3"/>
          <p:cNvSpPr>
            <a:spLocks noGrp="1"/>
          </p:cNvSpPr>
          <p:nvPr>
            <p:ph type="dt"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r>
              <a:rPr lang="sv-SE" smtClean="0"/>
              <a:t>Tommy Lowen</a:t>
            </a:r>
            <a:endParaRPr lang="sv-SE"/>
          </a:p>
        </p:txBody>
      </p:sp>
      <p:sp>
        <p:nvSpPr>
          <p:cNvPr id="6" name="Platshållare för bildnummer 5"/>
          <p:cNvSpPr>
            <a:spLocks noGrp="1"/>
          </p:cNvSpPr>
          <p:nvPr>
            <p:ph type="sldNum" sz="quarter" idx="12"/>
          </p:nvPr>
        </p:nvSpPr>
        <p:spPr/>
        <p:txBody>
          <a:bodyPr/>
          <a:lstStyle/>
          <a:p>
            <a:pPr>
              <a:defRPr/>
            </a:pPr>
            <a:fld id="{2A4F444C-A275-4C2A-8C35-7861EEA476ED}" type="slidenum">
              <a:rPr lang="sv-SE" smtClean="0"/>
              <a:pPr>
                <a:defRPr/>
              </a:pPr>
              <a:t>30</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Monica</a:t>
            </a:r>
          </a:p>
          <a:p>
            <a:r>
              <a:rPr lang="sv-SE" dirty="0" smtClean="0"/>
              <a:t>Även i år en personlig kod</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3</a:t>
            </a:fld>
            <a:endParaRPr lang="sv-SE"/>
          </a:p>
        </p:txBody>
      </p:sp>
    </p:spTree>
    <p:extLst>
      <p:ext uri="{BB962C8B-B14F-4D97-AF65-F5344CB8AC3E}">
        <p14:creationId xmlns:p14="http://schemas.microsoft.com/office/powerpoint/2010/main" val="2429646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Monica</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31</a:t>
            </a:fld>
            <a:endParaRPr lang="sv-SE"/>
          </a:p>
        </p:txBody>
      </p:sp>
    </p:spTree>
    <p:extLst>
      <p:ext uri="{BB962C8B-B14F-4D97-AF65-F5344CB8AC3E}">
        <p14:creationId xmlns:p14="http://schemas.microsoft.com/office/powerpoint/2010/main" val="2457274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Monica</a:t>
            </a:r>
          </a:p>
          <a:p>
            <a:r>
              <a:rPr lang="sv-SE" dirty="0" smtClean="0"/>
              <a:t>1. Tänk då på att det finns många sätt att spara till pension. Om du har bostadslån kan ett bra alternativ till ett långsiktigt sparande vara att betala av lite extra på bolånen.</a:t>
            </a:r>
          </a:p>
          <a:p>
            <a:r>
              <a:rPr lang="sv-SE" dirty="0" smtClean="0"/>
              <a:t>2. Om du inte vill välja fonder placeras dina pengar automatiskt i ett förvalsalternativ med låg avgift. Vill banken ta hand om din pension för att du ska få lägre ränta, se upp för högre avgifter.</a:t>
            </a:r>
          </a:p>
          <a:p>
            <a:r>
              <a:rPr lang="sv-SE" dirty="0" smtClean="0"/>
              <a:t>3. Som reglerna ser ut nu är det endast företagare och de som inte får tjänstepension från sin arbetsgivare som kan göra skatteavdrag för sitt pensionsparande. Två alternativ för långsiktigt pensionssparande är att starta ett investeringssparkonto (ISK) eller en kapitalförsäkring.</a:t>
            </a:r>
          </a:p>
          <a:p>
            <a:r>
              <a:rPr lang="sv-SE" dirty="0" smtClean="0"/>
              <a:t>4. Läs mer under </a:t>
            </a:r>
            <a:r>
              <a:rPr lang="sv-SE" dirty="0" smtClean="0">
                <a:hlinkClick r:id="rId3"/>
              </a:rPr>
              <a:t>Kostnaden är viktig</a:t>
            </a:r>
            <a:r>
              <a:rPr lang="sv-SE" dirty="0" smtClean="0"/>
              <a:t>.</a:t>
            </a:r>
            <a:br>
              <a:rPr lang="sv-SE" dirty="0" smtClean="0"/>
            </a:br>
            <a:endParaRPr lang="sv-SE" dirty="0" smtClean="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32</a:t>
            </a:fld>
            <a:endParaRPr lang="sv-SE"/>
          </a:p>
        </p:txBody>
      </p:sp>
    </p:spTree>
    <p:extLst>
      <p:ext uri="{BB962C8B-B14F-4D97-AF65-F5344CB8AC3E}">
        <p14:creationId xmlns:p14="http://schemas.microsoft.com/office/powerpoint/2010/main" val="2358030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Monica</a:t>
            </a:r>
          </a:p>
          <a:p>
            <a:r>
              <a:rPr lang="sv-SE" dirty="0" smtClean="0"/>
              <a:t>Arbetsmarknaden som avgör inte kapitalmarknaden</a:t>
            </a:r>
          </a:p>
        </p:txBody>
      </p:sp>
      <p:sp>
        <p:nvSpPr>
          <p:cNvPr id="4" name="Platshållare för bildnummer 3"/>
          <p:cNvSpPr>
            <a:spLocks noGrp="1"/>
          </p:cNvSpPr>
          <p:nvPr>
            <p:ph type="sldNum" sz="quarter" idx="10"/>
          </p:nvPr>
        </p:nvSpPr>
        <p:spPr/>
        <p:txBody>
          <a:bodyPr/>
          <a:lstStyle/>
          <a:p>
            <a:fld id="{21BE37FA-EA6C-43E9-9BFF-E8AF3121FA8B}" type="slidenum">
              <a:rPr lang="sv-SE" smtClean="0"/>
              <a:pPr/>
              <a:t>33</a:t>
            </a:fld>
            <a:endParaRPr lang="sv-SE"/>
          </a:p>
        </p:txBody>
      </p:sp>
    </p:spTree>
    <p:extLst>
      <p:ext uri="{BB962C8B-B14F-4D97-AF65-F5344CB8AC3E}">
        <p14:creationId xmlns:p14="http://schemas.microsoft.com/office/powerpoint/2010/main" val="2457274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A0808-6038-4FDB-BEF4-9B050F3F6504}" type="slidenum">
              <a:rPr lang="sv-SE"/>
              <a:pPr/>
              <a:t>34</a:t>
            </a:fld>
            <a:endParaRPr lang="sv-SE"/>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Monica</a:t>
            </a:r>
          </a:p>
          <a:p>
            <a:r>
              <a:rPr lang="sv-SE" dirty="0" smtClean="0"/>
              <a:t>Vi får inte plats</a:t>
            </a:r>
            <a:r>
              <a:rPr lang="sv-SE" baseline="0" dirty="0" smtClean="0"/>
              <a:t> i orange kuvert med förklaring, vi hyser inte några stora förhoppningar om att alla kommer förstå, vi gör det för er nu och vi kommer även att svara i KS. Vi vill vara transperenta. </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4</a:t>
            </a:fld>
            <a:endParaRPr lang="sv-SE"/>
          </a:p>
        </p:txBody>
      </p:sp>
    </p:spTree>
    <p:extLst>
      <p:ext uri="{BB962C8B-B14F-4D97-AF65-F5344CB8AC3E}">
        <p14:creationId xmlns:p14="http://schemas.microsoft.com/office/powerpoint/2010/main" val="1907378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pPr eaLnBrk="1" hangingPunct="1"/>
            <a:r>
              <a:rPr lang="en-US" dirty="0" smtClean="0"/>
              <a:t>Arne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Arne</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6</a:t>
            </a:fld>
            <a:endParaRPr lang="sv-SE"/>
          </a:p>
        </p:txBody>
      </p:sp>
    </p:spTree>
    <p:extLst>
      <p:ext uri="{BB962C8B-B14F-4D97-AF65-F5344CB8AC3E}">
        <p14:creationId xmlns:p14="http://schemas.microsoft.com/office/powerpoint/2010/main" val="369065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Arne</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7</a:t>
            </a:fld>
            <a:endParaRPr lang="sv-SE"/>
          </a:p>
        </p:txBody>
      </p:sp>
    </p:spTree>
    <p:extLst>
      <p:ext uri="{BB962C8B-B14F-4D97-AF65-F5344CB8AC3E}">
        <p14:creationId xmlns:p14="http://schemas.microsoft.com/office/powerpoint/2010/main" val="1089320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Arne</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8</a:t>
            </a:fld>
            <a:endParaRPr lang="sv-SE"/>
          </a:p>
        </p:txBody>
      </p:sp>
    </p:spTree>
    <p:extLst>
      <p:ext uri="{BB962C8B-B14F-4D97-AF65-F5344CB8AC3E}">
        <p14:creationId xmlns:p14="http://schemas.microsoft.com/office/powerpoint/2010/main" val="3973192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Arne</a:t>
            </a:r>
            <a:endParaRPr lang="sv-SE" dirty="0"/>
          </a:p>
        </p:txBody>
      </p:sp>
      <p:sp>
        <p:nvSpPr>
          <p:cNvPr id="4" name="Platshållare för bildnummer 3"/>
          <p:cNvSpPr>
            <a:spLocks noGrp="1"/>
          </p:cNvSpPr>
          <p:nvPr>
            <p:ph type="sldNum" sz="quarter" idx="10"/>
          </p:nvPr>
        </p:nvSpPr>
        <p:spPr/>
        <p:txBody>
          <a:bodyPr/>
          <a:lstStyle/>
          <a:p>
            <a:fld id="{21BE37FA-EA6C-43E9-9BFF-E8AF3121FA8B}" type="slidenum">
              <a:rPr lang="sv-SE" smtClean="0"/>
              <a:pPr/>
              <a:t>9</a:t>
            </a:fld>
            <a:endParaRPr lang="sv-SE"/>
          </a:p>
        </p:txBody>
      </p:sp>
    </p:spTree>
    <p:extLst>
      <p:ext uri="{BB962C8B-B14F-4D97-AF65-F5344CB8AC3E}">
        <p14:creationId xmlns:p14="http://schemas.microsoft.com/office/powerpoint/2010/main" val="1889103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9638" y="2327275"/>
            <a:ext cx="7305675" cy="1011238"/>
          </a:xfrm>
        </p:spPr>
        <p:txBody>
          <a:bodyPr/>
          <a:lstStyle>
            <a:lvl1pPr algn="ctr">
              <a:defRPr/>
            </a:lvl1pPr>
          </a:lstStyle>
          <a:p>
            <a:pPr lvl="0"/>
            <a:r>
              <a:rPr lang="sv-SE" noProof="0" dirty="0" smtClean="0"/>
              <a:t>Klicka här för att ändra format</a:t>
            </a:r>
          </a:p>
        </p:txBody>
      </p:sp>
      <p:sp>
        <p:nvSpPr>
          <p:cNvPr id="4099" name="Rectangle 3"/>
          <p:cNvSpPr>
            <a:spLocks noGrp="1" noChangeArrowheads="1"/>
          </p:cNvSpPr>
          <p:nvPr>
            <p:ph type="subTitle" idx="1"/>
          </p:nvPr>
        </p:nvSpPr>
        <p:spPr>
          <a:xfrm>
            <a:off x="914400" y="3495675"/>
            <a:ext cx="7305675" cy="2100263"/>
          </a:xfrm>
        </p:spPr>
        <p:txBody>
          <a:bodyPr/>
          <a:lstStyle>
            <a:lvl1pPr marL="0" indent="0" algn="ctr">
              <a:lnSpc>
                <a:spcPts val="2400"/>
              </a:lnSpc>
              <a:buFontTx/>
              <a:buNone/>
              <a:defRPr b="1"/>
            </a:lvl1pPr>
          </a:lstStyle>
          <a:p>
            <a:pPr lvl="0"/>
            <a:r>
              <a:rPr lang="sv-SE" noProof="0" dirty="0" smtClean="0"/>
              <a:t>Klicka här för att ändra format på underrubrik i bakgrunden</a:t>
            </a:r>
          </a:p>
        </p:txBody>
      </p:sp>
      <p:sp>
        <p:nvSpPr>
          <p:cNvPr id="4113" name="Rectangle 17"/>
          <p:cNvSpPr>
            <a:spLocks noGrp="1" noChangeArrowheads="1"/>
          </p:cNvSpPr>
          <p:nvPr>
            <p:ph type="sldNum" sz="quarter" idx="4"/>
          </p:nvPr>
        </p:nvSpPr>
        <p:spPr/>
        <p:txBody>
          <a:bodyPr/>
          <a:lstStyle>
            <a:lvl1pPr>
              <a:defRPr/>
            </a:lvl1pPr>
          </a:lstStyle>
          <a:p>
            <a:fld id="{0A206B61-0604-4391-8A22-AE197277F1F1}" type="slidenum">
              <a:rPr lang="sv-SE"/>
              <a:pPr/>
              <a:t>‹#›</a:t>
            </a:fld>
            <a:endParaRPr lang="sv-SE"/>
          </a:p>
        </p:txBody>
      </p:sp>
      <p:sp>
        <p:nvSpPr>
          <p:cNvPr id="4114" name="Rectangle 18"/>
          <p:cNvSpPr>
            <a:spLocks noGrp="1" noChangeArrowheads="1"/>
          </p:cNvSpPr>
          <p:nvPr>
            <p:ph type="dt" sz="quarter" idx="2"/>
          </p:nvPr>
        </p:nvSpPr>
        <p:spPr/>
        <p:txBody>
          <a:bodyPr/>
          <a:lstStyle>
            <a:lvl1pPr>
              <a:defRPr/>
            </a:lvl1pPr>
          </a:lstStyle>
          <a:p>
            <a:fld id="{AF197910-D57A-4EF0-B8EC-D593DC58E5D9}" type="datetime1">
              <a:rPr lang="sv-SE" smtClean="0"/>
              <a:t>2016-02-09</a:t>
            </a:fld>
            <a:endParaRPr lang="sv-SE"/>
          </a:p>
        </p:txBody>
      </p:sp>
      <p:sp>
        <p:nvSpPr>
          <p:cNvPr id="4117" name="Text Box 21"/>
          <p:cNvSpPr txBox="1">
            <a:spLocks noChangeArrowheads="1"/>
          </p:cNvSpPr>
          <p:nvPr/>
        </p:nvSpPr>
        <p:spPr bwMode="auto">
          <a:xfrm>
            <a:off x="4572000" y="6953250"/>
            <a:ext cx="482827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54000" bIns="0">
            <a:spAutoFit/>
          </a:bodyPr>
          <a:lstStyle/>
          <a:p>
            <a:pPr>
              <a:spcBef>
                <a:spcPct val="50000"/>
              </a:spcBef>
            </a:pPr>
            <a:r>
              <a:rPr lang="sv-SE" sz="800" b="1" dirty="0">
                <a:solidFill>
                  <a:srgbClr val="AC1A2F"/>
                </a:solidFill>
              </a:rPr>
              <a:t>För att uppdatera sidfotstexten, gå till </a:t>
            </a:r>
            <a:r>
              <a:rPr lang="sv-SE" sz="800" b="1" dirty="0" smtClean="0">
                <a:solidFill>
                  <a:srgbClr val="AC1A2F"/>
                </a:solidFill>
              </a:rPr>
              <a:t>menyfliken: Infoga </a:t>
            </a:r>
            <a:r>
              <a:rPr lang="sv-SE" sz="800" b="1" baseline="0" dirty="0" smtClean="0">
                <a:solidFill>
                  <a:srgbClr val="AC1A2F"/>
                </a:solidFill>
              </a:rPr>
              <a:t>| </a:t>
            </a:r>
            <a:r>
              <a:rPr lang="sv-SE" sz="800" b="1" dirty="0" smtClean="0">
                <a:solidFill>
                  <a:srgbClr val="AC1A2F"/>
                </a:solidFill>
              </a:rPr>
              <a:t>Sidhuvud </a:t>
            </a:r>
            <a:r>
              <a:rPr lang="sv-SE" sz="800" b="1" dirty="0">
                <a:solidFill>
                  <a:srgbClr val="AC1A2F"/>
                </a:solidFill>
              </a:rPr>
              <a:t>och sidfot</a:t>
            </a:r>
            <a:r>
              <a:rPr lang="sv-SE" sz="800" b="1" dirty="0" smtClean="0">
                <a:solidFill>
                  <a:srgbClr val="AC1A2F"/>
                </a:solidFill>
              </a:rPr>
              <a:t>.</a:t>
            </a:r>
            <a:endParaRPr lang="sv-SE" sz="800" b="1" dirty="0">
              <a:solidFill>
                <a:srgbClr val="AC1A2F"/>
              </a:solidFill>
            </a:endParaRPr>
          </a:p>
        </p:txBody>
      </p:sp>
      <p:pic>
        <p:nvPicPr>
          <p:cNvPr id="4118" name="Picture 22" descr="PM_RGB_Farg_Ppt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525" y="179388"/>
            <a:ext cx="1338263" cy="627062"/>
          </a:xfrm>
          <a:prstGeom prst="rect">
            <a:avLst/>
          </a:prstGeom>
          <a:noFill/>
          <a:extLst>
            <a:ext uri="{909E8E84-426E-40DD-AFC4-6F175D3DCCD1}">
              <a14:hiddenFill xmlns:a14="http://schemas.microsoft.com/office/drawing/2010/main">
                <a:solidFill>
                  <a:srgbClr val="FFFFFF"/>
                </a:solidFill>
              </a14:hiddenFill>
            </a:ext>
          </a:extLst>
        </p:spPr>
      </p:pic>
      <p:sp>
        <p:nvSpPr>
          <p:cNvPr id="4119" name="Rectangle 23"/>
          <p:cNvSpPr>
            <a:spLocks noGrp="1" noChangeArrowheads="1"/>
          </p:cNvSpPr>
          <p:nvPr>
            <p:ph type="ftr" sz="quarter" idx="3"/>
          </p:nvPr>
        </p:nvSpPr>
        <p:spPr/>
        <p:txBody>
          <a:bodyPr/>
          <a:lstStyle>
            <a:lvl1pPr>
              <a:defRPr/>
            </a:lvl1pPr>
          </a:lstStyle>
          <a:p>
            <a:r>
              <a:rPr lang="sv-SE" smtClean="0"/>
              <a:t>Pressträff orange kuvert 2016</a:t>
            </a: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bildnummer 3"/>
          <p:cNvSpPr>
            <a:spLocks noGrp="1"/>
          </p:cNvSpPr>
          <p:nvPr>
            <p:ph type="sldNum" sz="quarter" idx="10"/>
          </p:nvPr>
        </p:nvSpPr>
        <p:spPr/>
        <p:txBody>
          <a:bodyPr/>
          <a:lstStyle>
            <a:lvl1pPr>
              <a:defRPr/>
            </a:lvl1pPr>
          </a:lstStyle>
          <a:p>
            <a:fld id="{77C506F8-AC45-4628-9241-04E9D5A4F545}" type="slidenum">
              <a:rPr lang="sv-SE"/>
              <a:pPr/>
              <a:t>‹#›</a:t>
            </a:fld>
            <a:endParaRPr lang="sv-SE"/>
          </a:p>
        </p:txBody>
      </p:sp>
      <p:sp>
        <p:nvSpPr>
          <p:cNvPr id="5" name="Platshållare för datum 4"/>
          <p:cNvSpPr>
            <a:spLocks noGrp="1"/>
          </p:cNvSpPr>
          <p:nvPr>
            <p:ph type="dt" sz="quarter" idx="11"/>
          </p:nvPr>
        </p:nvSpPr>
        <p:spPr/>
        <p:txBody>
          <a:bodyPr/>
          <a:lstStyle>
            <a:lvl1pPr>
              <a:defRPr/>
            </a:lvl1pPr>
          </a:lstStyle>
          <a:p>
            <a:fld id="{4FD01E42-6F07-4E9D-8697-24F87C881D9C}" type="datetime1">
              <a:rPr lang="sv-SE" smtClean="0"/>
              <a:t>2016-02-09</a:t>
            </a:fld>
            <a:endParaRPr lang="sv-SE"/>
          </a:p>
        </p:txBody>
      </p:sp>
      <p:sp>
        <p:nvSpPr>
          <p:cNvPr id="6" name="Platshållare för sidfot 5"/>
          <p:cNvSpPr>
            <a:spLocks noGrp="1"/>
          </p:cNvSpPr>
          <p:nvPr>
            <p:ph type="ftr" sz="quarter" idx="12"/>
          </p:nvPr>
        </p:nvSpPr>
        <p:spPr/>
        <p:txBody>
          <a:bodyPr/>
          <a:lstStyle>
            <a:lvl1pPr>
              <a:defRPr/>
            </a:lvl1pPr>
          </a:lstStyle>
          <a:p>
            <a:r>
              <a:rPr lang="sv-SE" smtClean="0"/>
              <a:t>Pressträff orange kuvert 2016</a:t>
            </a:r>
            <a:endParaRPr lang="sv-SE"/>
          </a:p>
        </p:txBody>
      </p:sp>
    </p:spTree>
    <p:extLst>
      <p:ext uri="{BB962C8B-B14F-4D97-AF65-F5344CB8AC3E}">
        <p14:creationId xmlns:p14="http://schemas.microsoft.com/office/powerpoint/2010/main" val="399050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96063" y="984250"/>
            <a:ext cx="2027237" cy="5411788"/>
          </a:xfrm>
        </p:spPr>
        <p:txBody>
          <a:bodyPr vert="eaVer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511175" y="984250"/>
            <a:ext cx="5932488" cy="54117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bildnummer 3"/>
          <p:cNvSpPr>
            <a:spLocks noGrp="1"/>
          </p:cNvSpPr>
          <p:nvPr>
            <p:ph type="sldNum" sz="quarter" idx="10"/>
          </p:nvPr>
        </p:nvSpPr>
        <p:spPr/>
        <p:txBody>
          <a:bodyPr/>
          <a:lstStyle>
            <a:lvl1pPr>
              <a:defRPr/>
            </a:lvl1pPr>
          </a:lstStyle>
          <a:p>
            <a:fld id="{53B36487-4204-424F-8939-501FBEEB2BAA}" type="slidenum">
              <a:rPr lang="sv-SE"/>
              <a:pPr/>
              <a:t>‹#›</a:t>
            </a:fld>
            <a:endParaRPr lang="sv-SE"/>
          </a:p>
        </p:txBody>
      </p:sp>
      <p:sp>
        <p:nvSpPr>
          <p:cNvPr id="5" name="Platshållare för datum 4"/>
          <p:cNvSpPr>
            <a:spLocks noGrp="1"/>
          </p:cNvSpPr>
          <p:nvPr>
            <p:ph type="dt" sz="quarter" idx="11"/>
          </p:nvPr>
        </p:nvSpPr>
        <p:spPr/>
        <p:txBody>
          <a:bodyPr/>
          <a:lstStyle>
            <a:lvl1pPr>
              <a:defRPr/>
            </a:lvl1pPr>
          </a:lstStyle>
          <a:p>
            <a:fld id="{E29C314A-2345-4829-8F99-9FAFADAEC401}" type="datetime1">
              <a:rPr lang="sv-SE" smtClean="0"/>
              <a:t>2016-02-09</a:t>
            </a:fld>
            <a:endParaRPr lang="sv-SE"/>
          </a:p>
        </p:txBody>
      </p:sp>
      <p:sp>
        <p:nvSpPr>
          <p:cNvPr id="6" name="Platshållare för sidfot 5"/>
          <p:cNvSpPr>
            <a:spLocks noGrp="1"/>
          </p:cNvSpPr>
          <p:nvPr>
            <p:ph type="ftr" sz="quarter" idx="12"/>
          </p:nvPr>
        </p:nvSpPr>
        <p:spPr/>
        <p:txBody>
          <a:bodyPr/>
          <a:lstStyle>
            <a:lvl1pPr>
              <a:defRPr/>
            </a:lvl1pPr>
          </a:lstStyle>
          <a:p>
            <a:r>
              <a:rPr lang="sv-SE" smtClean="0"/>
              <a:t>Pressträff orange kuvert 2016</a:t>
            </a:r>
            <a:endParaRPr lang="sv-SE"/>
          </a:p>
        </p:txBody>
      </p:sp>
    </p:spTree>
    <p:extLst>
      <p:ext uri="{BB962C8B-B14F-4D97-AF65-F5344CB8AC3E}">
        <p14:creationId xmlns:p14="http://schemas.microsoft.com/office/powerpoint/2010/main" val="38079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en-US"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4" name="Platshållare för bildnummer 3"/>
          <p:cNvSpPr>
            <a:spLocks noGrp="1"/>
          </p:cNvSpPr>
          <p:nvPr>
            <p:ph type="sldNum" sz="quarter" idx="10"/>
          </p:nvPr>
        </p:nvSpPr>
        <p:spPr/>
        <p:txBody>
          <a:bodyPr/>
          <a:lstStyle>
            <a:lvl1pPr>
              <a:defRPr/>
            </a:lvl1pPr>
          </a:lstStyle>
          <a:p>
            <a:fld id="{69A05EF2-8FC5-455C-BF4A-B0007EBB2328}" type="slidenum">
              <a:rPr lang="sv-SE"/>
              <a:pPr/>
              <a:t>‹#›</a:t>
            </a:fld>
            <a:endParaRPr lang="sv-SE"/>
          </a:p>
        </p:txBody>
      </p:sp>
      <p:sp>
        <p:nvSpPr>
          <p:cNvPr id="5" name="Platshållare för datum 4"/>
          <p:cNvSpPr>
            <a:spLocks noGrp="1"/>
          </p:cNvSpPr>
          <p:nvPr>
            <p:ph type="dt" sz="quarter" idx="11"/>
          </p:nvPr>
        </p:nvSpPr>
        <p:spPr/>
        <p:txBody>
          <a:bodyPr/>
          <a:lstStyle>
            <a:lvl1pPr>
              <a:defRPr/>
            </a:lvl1pPr>
          </a:lstStyle>
          <a:p>
            <a:fld id="{B20B33A5-C8B6-41E9-BA94-3E3E657EB0BD}" type="datetime1">
              <a:rPr lang="sv-SE" smtClean="0"/>
              <a:t>2016-02-09</a:t>
            </a:fld>
            <a:endParaRPr lang="sv-SE"/>
          </a:p>
        </p:txBody>
      </p:sp>
    </p:spTree>
    <p:extLst>
      <p:ext uri="{BB962C8B-B14F-4D97-AF65-F5344CB8AC3E}">
        <p14:creationId xmlns:p14="http://schemas.microsoft.com/office/powerpoint/2010/main" val="26679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dirty="0" smtClean="0"/>
              <a:t>Klicka här för att ändra format</a:t>
            </a:r>
            <a:endParaRPr lang="en-US"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dirty="0" smtClean="0"/>
              <a:t>Klicka här för att ändra format på bakgrundstexten</a:t>
            </a:r>
          </a:p>
        </p:txBody>
      </p:sp>
      <p:sp>
        <p:nvSpPr>
          <p:cNvPr id="4" name="Platshållare för bildnummer 3"/>
          <p:cNvSpPr>
            <a:spLocks noGrp="1"/>
          </p:cNvSpPr>
          <p:nvPr>
            <p:ph type="sldNum" sz="quarter" idx="10"/>
          </p:nvPr>
        </p:nvSpPr>
        <p:spPr/>
        <p:txBody>
          <a:bodyPr/>
          <a:lstStyle>
            <a:lvl1pPr>
              <a:defRPr/>
            </a:lvl1pPr>
          </a:lstStyle>
          <a:p>
            <a:fld id="{5FEFE073-0DD5-41C4-AD51-42603489E2BB}" type="slidenum">
              <a:rPr lang="sv-SE"/>
              <a:pPr/>
              <a:t>‹#›</a:t>
            </a:fld>
            <a:endParaRPr lang="sv-SE"/>
          </a:p>
        </p:txBody>
      </p:sp>
      <p:sp>
        <p:nvSpPr>
          <p:cNvPr id="5" name="Platshållare för datum 4"/>
          <p:cNvSpPr>
            <a:spLocks noGrp="1"/>
          </p:cNvSpPr>
          <p:nvPr>
            <p:ph type="dt" sz="quarter" idx="11"/>
          </p:nvPr>
        </p:nvSpPr>
        <p:spPr/>
        <p:txBody>
          <a:bodyPr/>
          <a:lstStyle>
            <a:lvl1pPr>
              <a:defRPr/>
            </a:lvl1pPr>
          </a:lstStyle>
          <a:p>
            <a:fld id="{68AB949F-870F-45C9-A511-D47C1020B7E3}" type="datetime1">
              <a:rPr lang="sv-SE" smtClean="0"/>
              <a:t>2016-02-09</a:t>
            </a:fld>
            <a:endParaRPr lang="sv-SE"/>
          </a:p>
        </p:txBody>
      </p:sp>
    </p:spTree>
    <p:extLst>
      <p:ext uri="{BB962C8B-B14F-4D97-AF65-F5344CB8AC3E}">
        <p14:creationId xmlns:p14="http://schemas.microsoft.com/office/powerpoint/2010/main" val="184710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en-US" dirty="0"/>
          </a:p>
        </p:txBody>
      </p:sp>
      <p:sp>
        <p:nvSpPr>
          <p:cNvPr id="3" name="Platshållare för innehåll 2"/>
          <p:cNvSpPr>
            <a:spLocks noGrp="1"/>
          </p:cNvSpPr>
          <p:nvPr>
            <p:ph sz="half" idx="1"/>
          </p:nvPr>
        </p:nvSpPr>
        <p:spPr>
          <a:xfrm>
            <a:off x="514350" y="1889125"/>
            <a:ext cx="3978275" cy="4506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4" name="Platshållare för innehåll 3"/>
          <p:cNvSpPr>
            <a:spLocks noGrp="1"/>
          </p:cNvSpPr>
          <p:nvPr>
            <p:ph sz="half" idx="2"/>
          </p:nvPr>
        </p:nvSpPr>
        <p:spPr>
          <a:xfrm>
            <a:off x="4645025" y="1889125"/>
            <a:ext cx="3978275" cy="4506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Tree>
    <p:extLst>
      <p:ext uri="{BB962C8B-B14F-4D97-AF65-F5344CB8AC3E}">
        <p14:creationId xmlns:p14="http://schemas.microsoft.com/office/powerpoint/2010/main" val="55541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bildnummer 6"/>
          <p:cNvSpPr>
            <a:spLocks noGrp="1"/>
          </p:cNvSpPr>
          <p:nvPr>
            <p:ph type="sldNum" sz="quarter" idx="10"/>
          </p:nvPr>
        </p:nvSpPr>
        <p:spPr/>
        <p:txBody>
          <a:bodyPr/>
          <a:lstStyle>
            <a:lvl1pPr>
              <a:defRPr/>
            </a:lvl1pPr>
          </a:lstStyle>
          <a:p>
            <a:fld id="{A9F95240-C777-463E-8FC9-12841C5BF937}" type="slidenum">
              <a:rPr lang="sv-SE"/>
              <a:pPr/>
              <a:t>‹#›</a:t>
            </a:fld>
            <a:endParaRPr lang="sv-SE"/>
          </a:p>
        </p:txBody>
      </p:sp>
      <p:sp>
        <p:nvSpPr>
          <p:cNvPr id="8" name="Platshållare för datum 7"/>
          <p:cNvSpPr>
            <a:spLocks noGrp="1"/>
          </p:cNvSpPr>
          <p:nvPr>
            <p:ph type="dt" sz="quarter" idx="11"/>
          </p:nvPr>
        </p:nvSpPr>
        <p:spPr/>
        <p:txBody>
          <a:bodyPr/>
          <a:lstStyle>
            <a:lvl1pPr>
              <a:defRPr/>
            </a:lvl1pPr>
          </a:lstStyle>
          <a:p>
            <a:fld id="{B4F10C9E-FAF5-4D6F-9944-288CC2235535}" type="datetime1">
              <a:rPr lang="sv-SE" smtClean="0"/>
              <a:t>2016-02-09</a:t>
            </a:fld>
            <a:endParaRPr lang="sv-SE"/>
          </a:p>
        </p:txBody>
      </p:sp>
      <p:sp>
        <p:nvSpPr>
          <p:cNvPr id="9" name="Platshållare för sidfot 8"/>
          <p:cNvSpPr>
            <a:spLocks noGrp="1"/>
          </p:cNvSpPr>
          <p:nvPr>
            <p:ph type="ftr" sz="quarter" idx="12"/>
          </p:nvPr>
        </p:nvSpPr>
        <p:spPr/>
        <p:txBody>
          <a:bodyPr/>
          <a:lstStyle>
            <a:lvl1pPr>
              <a:defRPr/>
            </a:lvl1pPr>
          </a:lstStyle>
          <a:p>
            <a:r>
              <a:rPr lang="sv-SE" smtClean="0"/>
              <a:t>Pressträff orange kuvert 2016</a:t>
            </a:r>
            <a:endParaRPr lang="sv-SE"/>
          </a:p>
        </p:txBody>
      </p:sp>
    </p:spTree>
    <p:extLst>
      <p:ext uri="{BB962C8B-B14F-4D97-AF65-F5344CB8AC3E}">
        <p14:creationId xmlns:p14="http://schemas.microsoft.com/office/powerpoint/2010/main" val="103890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bildnummer 2"/>
          <p:cNvSpPr>
            <a:spLocks noGrp="1"/>
          </p:cNvSpPr>
          <p:nvPr>
            <p:ph type="sldNum" sz="quarter" idx="10"/>
          </p:nvPr>
        </p:nvSpPr>
        <p:spPr/>
        <p:txBody>
          <a:bodyPr/>
          <a:lstStyle>
            <a:lvl1pPr>
              <a:defRPr/>
            </a:lvl1pPr>
          </a:lstStyle>
          <a:p>
            <a:fld id="{6E771EB8-EE4D-49E4-B763-CB0312542136}" type="slidenum">
              <a:rPr lang="sv-SE"/>
              <a:pPr/>
              <a:t>‹#›</a:t>
            </a:fld>
            <a:endParaRPr lang="sv-SE"/>
          </a:p>
        </p:txBody>
      </p:sp>
      <p:sp>
        <p:nvSpPr>
          <p:cNvPr id="4" name="Platshållare för datum 3"/>
          <p:cNvSpPr>
            <a:spLocks noGrp="1"/>
          </p:cNvSpPr>
          <p:nvPr>
            <p:ph type="dt" sz="quarter" idx="11"/>
          </p:nvPr>
        </p:nvSpPr>
        <p:spPr/>
        <p:txBody>
          <a:bodyPr/>
          <a:lstStyle>
            <a:lvl1pPr>
              <a:defRPr/>
            </a:lvl1pPr>
          </a:lstStyle>
          <a:p>
            <a:fld id="{41FB7CE5-4FFD-460A-BFB3-E85DD1E0B997}" type="datetime1">
              <a:rPr lang="sv-SE" smtClean="0"/>
              <a:t>2016-02-09</a:t>
            </a:fld>
            <a:endParaRPr lang="sv-SE"/>
          </a:p>
        </p:txBody>
      </p:sp>
      <p:sp>
        <p:nvSpPr>
          <p:cNvPr id="5" name="Platshållare för sidfot 4"/>
          <p:cNvSpPr>
            <a:spLocks noGrp="1"/>
          </p:cNvSpPr>
          <p:nvPr>
            <p:ph type="ftr" sz="quarter" idx="12"/>
          </p:nvPr>
        </p:nvSpPr>
        <p:spPr/>
        <p:txBody>
          <a:bodyPr/>
          <a:lstStyle>
            <a:lvl1pPr>
              <a:defRPr/>
            </a:lvl1pPr>
          </a:lstStyle>
          <a:p>
            <a:r>
              <a:rPr lang="sv-SE" smtClean="0"/>
              <a:t>Pressträff orange kuvert 2016</a:t>
            </a:r>
            <a:endParaRPr lang="sv-SE"/>
          </a:p>
        </p:txBody>
      </p:sp>
    </p:spTree>
    <p:extLst>
      <p:ext uri="{BB962C8B-B14F-4D97-AF65-F5344CB8AC3E}">
        <p14:creationId xmlns:p14="http://schemas.microsoft.com/office/powerpoint/2010/main" val="102369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9E2B2BC8-9FF6-40A0-8763-6C3C4ED8BBF2}" type="slidenum">
              <a:rPr lang="sv-SE"/>
              <a:pPr/>
              <a:t>‹#›</a:t>
            </a:fld>
            <a:endParaRPr lang="sv-SE"/>
          </a:p>
        </p:txBody>
      </p:sp>
      <p:sp>
        <p:nvSpPr>
          <p:cNvPr id="3" name="Platshållare för datum 2"/>
          <p:cNvSpPr>
            <a:spLocks noGrp="1"/>
          </p:cNvSpPr>
          <p:nvPr>
            <p:ph type="dt" sz="quarter" idx="11"/>
          </p:nvPr>
        </p:nvSpPr>
        <p:spPr/>
        <p:txBody>
          <a:bodyPr/>
          <a:lstStyle>
            <a:lvl1pPr>
              <a:defRPr/>
            </a:lvl1pPr>
          </a:lstStyle>
          <a:p>
            <a:fld id="{A60B97C9-00FA-4013-80A9-EC027791835A}" type="datetime1">
              <a:rPr lang="sv-SE" smtClean="0"/>
              <a:t>2016-02-09</a:t>
            </a:fld>
            <a:endParaRPr lang="sv-SE"/>
          </a:p>
        </p:txBody>
      </p:sp>
      <p:sp>
        <p:nvSpPr>
          <p:cNvPr id="4" name="Platshållare för sidfot 3"/>
          <p:cNvSpPr>
            <a:spLocks noGrp="1"/>
          </p:cNvSpPr>
          <p:nvPr>
            <p:ph type="ftr" sz="quarter" idx="12"/>
          </p:nvPr>
        </p:nvSpPr>
        <p:spPr/>
        <p:txBody>
          <a:bodyPr/>
          <a:lstStyle>
            <a:lvl1pPr>
              <a:defRPr/>
            </a:lvl1pPr>
          </a:lstStyle>
          <a:p>
            <a:r>
              <a:rPr lang="sv-SE" smtClean="0"/>
              <a:t>Pressträff orange kuvert 2016</a:t>
            </a:r>
            <a:endParaRPr lang="sv-SE"/>
          </a:p>
        </p:txBody>
      </p:sp>
    </p:spTree>
    <p:extLst>
      <p:ext uri="{BB962C8B-B14F-4D97-AF65-F5344CB8AC3E}">
        <p14:creationId xmlns:p14="http://schemas.microsoft.com/office/powerpoint/2010/main" val="1507788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smtClean="0"/>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173C0D11-BB4F-495A-A650-52F2F2021FEB}" type="slidenum">
              <a:rPr lang="sv-SE"/>
              <a:pPr/>
              <a:t>‹#›</a:t>
            </a:fld>
            <a:endParaRPr lang="sv-SE"/>
          </a:p>
        </p:txBody>
      </p:sp>
      <p:sp>
        <p:nvSpPr>
          <p:cNvPr id="6" name="Platshållare för datum 5"/>
          <p:cNvSpPr>
            <a:spLocks noGrp="1"/>
          </p:cNvSpPr>
          <p:nvPr>
            <p:ph type="dt" sz="quarter" idx="11"/>
          </p:nvPr>
        </p:nvSpPr>
        <p:spPr/>
        <p:txBody>
          <a:bodyPr/>
          <a:lstStyle>
            <a:lvl1pPr>
              <a:defRPr/>
            </a:lvl1pPr>
          </a:lstStyle>
          <a:p>
            <a:fld id="{75B1FB69-052D-49BF-B206-43C33EC1FD9E}" type="datetime1">
              <a:rPr lang="sv-SE" smtClean="0"/>
              <a:t>2016-02-09</a:t>
            </a:fld>
            <a:endParaRPr lang="sv-SE"/>
          </a:p>
        </p:txBody>
      </p:sp>
      <p:sp>
        <p:nvSpPr>
          <p:cNvPr id="7" name="Platshållare för sidfot 6"/>
          <p:cNvSpPr>
            <a:spLocks noGrp="1"/>
          </p:cNvSpPr>
          <p:nvPr>
            <p:ph type="ftr" sz="quarter" idx="12"/>
          </p:nvPr>
        </p:nvSpPr>
        <p:spPr/>
        <p:txBody>
          <a:bodyPr/>
          <a:lstStyle>
            <a:lvl1pPr>
              <a:defRPr/>
            </a:lvl1pPr>
          </a:lstStyle>
          <a:p>
            <a:r>
              <a:rPr lang="sv-SE" smtClean="0"/>
              <a:t>Pressträff orange kuvert 2016</a:t>
            </a:r>
            <a:endParaRPr lang="sv-SE"/>
          </a:p>
        </p:txBody>
      </p:sp>
    </p:spTree>
    <p:extLst>
      <p:ext uri="{BB962C8B-B14F-4D97-AF65-F5344CB8AC3E}">
        <p14:creationId xmlns:p14="http://schemas.microsoft.com/office/powerpoint/2010/main" val="309074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smtClean="0"/>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A0DE0CE6-B41A-4ADC-B9BD-759EB08E6D85}" type="slidenum">
              <a:rPr lang="sv-SE"/>
              <a:pPr/>
              <a:t>‹#›</a:t>
            </a:fld>
            <a:endParaRPr lang="sv-SE"/>
          </a:p>
        </p:txBody>
      </p:sp>
      <p:sp>
        <p:nvSpPr>
          <p:cNvPr id="6" name="Platshållare för datum 5"/>
          <p:cNvSpPr>
            <a:spLocks noGrp="1"/>
          </p:cNvSpPr>
          <p:nvPr>
            <p:ph type="dt" sz="quarter" idx="11"/>
          </p:nvPr>
        </p:nvSpPr>
        <p:spPr/>
        <p:txBody>
          <a:bodyPr/>
          <a:lstStyle>
            <a:lvl1pPr>
              <a:defRPr/>
            </a:lvl1pPr>
          </a:lstStyle>
          <a:p>
            <a:fld id="{8F9205A6-8297-4C03-92FE-951D03A28607}" type="datetime1">
              <a:rPr lang="sv-SE" smtClean="0"/>
              <a:t>2016-02-09</a:t>
            </a:fld>
            <a:endParaRPr lang="sv-SE"/>
          </a:p>
        </p:txBody>
      </p:sp>
      <p:sp>
        <p:nvSpPr>
          <p:cNvPr id="7" name="Platshållare för sidfot 6"/>
          <p:cNvSpPr>
            <a:spLocks noGrp="1"/>
          </p:cNvSpPr>
          <p:nvPr>
            <p:ph type="ftr" sz="quarter" idx="12"/>
          </p:nvPr>
        </p:nvSpPr>
        <p:spPr/>
        <p:txBody>
          <a:bodyPr/>
          <a:lstStyle>
            <a:lvl1pPr>
              <a:defRPr/>
            </a:lvl1pPr>
          </a:lstStyle>
          <a:p>
            <a:r>
              <a:rPr lang="sv-SE" smtClean="0"/>
              <a:t>Pressträff orange kuvert 2016</a:t>
            </a:r>
            <a:endParaRPr lang="sv-SE"/>
          </a:p>
        </p:txBody>
      </p:sp>
    </p:spTree>
    <p:extLst>
      <p:ext uri="{BB962C8B-B14F-4D97-AF65-F5344CB8AC3E}">
        <p14:creationId xmlns:p14="http://schemas.microsoft.com/office/powerpoint/2010/main" val="4099500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1175" y="984250"/>
            <a:ext cx="81089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sv-SE" dirty="0" smtClean="0"/>
              <a:t>Klicka här för att ändra format</a:t>
            </a:r>
          </a:p>
        </p:txBody>
      </p:sp>
      <p:sp>
        <p:nvSpPr>
          <p:cNvPr id="1027" name="Rectangle 3"/>
          <p:cNvSpPr>
            <a:spLocks noGrp="1" noChangeArrowheads="1"/>
          </p:cNvSpPr>
          <p:nvPr>
            <p:ph type="body" idx="1"/>
          </p:nvPr>
        </p:nvSpPr>
        <p:spPr bwMode="auto">
          <a:xfrm>
            <a:off x="514350" y="1889125"/>
            <a:ext cx="8108950" cy="450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dirty="0" smtClean="0"/>
              <a:t>Klicka här för att ändra format på bakgrundstexten</a:t>
            </a:r>
          </a:p>
          <a:p>
            <a:pPr lvl="1"/>
            <a:r>
              <a:rPr lang="sv-SE" dirty="0" smtClean="0"/>
              <a:t>Nivå två</a:t>
            </a:r>
          </a:p>
        </p:txBody>
      </p:sp>
      <p:sp>
        <p:nvSpPr>
          <p:cNvPr id="1037" name="Text Box 13"/>
          <p:cNvSpPr txBox="1">
            <a:spLocks noChangeArrowheads="1"/>
          </p:cNvSpPr>
          <p:nvPr/>
        </p:nvSpPr>
        <p:spPr bwMode="auto">
          <a:xfrm>
            <a:off x="4572000" y="6953250"/>
            <a:ext cx="473689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54000" bIns="0">
            <a:spAutoFit/>
          </a:bodyPr>
          <a:lstStyle/>
          <a:p>
            <a:pPr>
              <a:spcBef>
                <a:spcPct val="50000"/>
              </a:spcBef>
            </a:pPr>
            <a:r>
              <a:rPr lang="sv-SE" sz="800" b="1" dirty="0">
                <a:solidFill>
                  <a:srgbClr val="AC1A2F"/>
                </a:solidFill>
              </a:rPr>
              <a:t>För att uppdatera sidfotstexten, gå till </a:t>
            </a:r>
            <a:r>
              <a:rPr lang="sv-SE" sz="800" b="1" dirty="0" smtClean="0">
                <a:solidFill>
                  <a:srgbClr val="AC1A2F"/>
                </a:solidFill>
              </a:rPr>
              <a:t>menyfliken:</a:t>
            </a:r>
            <a:r>
              <a:rPr lang="sv-SE" sz="800" b="1" baseline="0" dirty="0" smtClean="0">
                <a:solidFill>
                  <a:srgbClr val="AC1A2F"/>
                </a:solidFill>
              </a:rPr>
              <a:t> </a:t>
            </a:r>
            <a:r>
              <a:rPr lang="sv-SE" sz="800" b="1" dirty="0" smtClean="0">
                <a:solidFill>
                  <a:srgbClr val="AC1A2F"/>
                </a:solidFill>
              </a:rPr>
              <a:t>Infoga </a:t>
            </a:r>
            <a:r>
              <a:rPr lang="sv-SE" sz="800" b="1" baseline="0" dirty="0" smtClean="0">
                <a:solidFill>
                  <a:srgbClr val="AC1A2F"/>
                </a:solidFill>
              </a:rPr>
              <a:t>| </a:t>
            </a:r>
            <a:r>
              <a:rPr lang="sv-SE" sz="800" b="1" dirty="0" smtClean="0">
                <a:solidFill>
                  <a:srgbClr val="AC1A2F"/>
                </a:solidFill>
              </a:rPr>
              <a:t>Sidhuvud </a:t>
            </a:r>
            <a:r>
              <a:rPr lang="sv-SE" sz="800" b="1" dirty="0">
                <a:solidFill>
                  <a:srgbClr val="AC1A2F"/>
                </a:solidFill>
              </a:rPr>
              <a:t>och sidfot</a:t>
            </a:r>
            <a:r>
              <a:rPr lang="sv-SE" sz="800" b="1" dirty="0" smtClean="0">
                <a:solidFill>
                  <a:srgbClr val="AC1A2F"/>
                </a:solidFill>
              </a:rPr>
              <a:t>.</a:t>
            </a:r>
            <a:endParaRPr lang="sv-SE" sz="800" b="1" dirty="0">
              <a:solidFill>
                <a:srgbClr val="AC1A2F"/>
              </a:solidFill>
            </a:endParaRPr>
          </a:p>
        </p:txBody>
      </p:sp>
      <p:pic>
        <p:nvPicPr>
          <p:cNvPr id="1038" name="Picture 14" descr="PM_RGB_Farg_Ppt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17525" y="179388"/>
            <a:ext cx="1338263" cy="627062"/>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5"/>
          <p:cNvSpPr>
            <a:spLocks noGrp="1" noChangeArrowheads="1"/>
          </p:cNvSpPr>
          <p:nvPr>
            <p:ph type="sldNum" sz="quarter" idx="4"/>
          </p:nvPr>
        </p:nvSpPr>
        <p:spPr bwMode="auto">
          <a:xfrm>
            <a:off x="8402638" y="6472238"/>
            <a:ext cx="5175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800"/>
            </a:lvl1pPr>
          </a:lstStyle>
          <a:p>
            <a:fld id="{33505032-9C65-4114-86F9-FC6261B16B8F}" type="slidenum">
              <a:rPr lang="sv-SE"/>
              <a:pPr/>
              <a:t>‹#›</a:t>
            </a:fld>
            <a:endParaRPr lang="sv-SE"/>
          </a:p>
        </p:txBody>
      </p:sp>
      <p:sp>
        <p:nvSpPr>
          <p:cNvPr id="1040" name="Rectangle 16"/>
          <p:cNvSpPr>
            <a:spLocks noGrp="1" noChangeArrowheads="1"/>
          </p:cNvSpPr>
          <p:nvPr>
            <p:ph type="dt" sz="quarter" idx="2"/>
          </p:nvPr>
        </p:nvSpPr>
        <p:spPr bwMode="auto">
          <a:xfrm>
            <a:off x="7435850" y="6470650"/>
            <a:ext cx="90011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800"/>
            </a:lvl1pPr>
          </a:lstStyle>
          <a:p>
            <a:fld id="{8881378B-AC48-4979-A86E-CCDE6A3C84B5}" type="datetime1">
              <a:rPr lang="sv-SE" smtClean="0"/>
              <a:t>2016-02-09</a:t>
            </a:fld>
            <a:endParaRPr lang="sv-SE"/>
          </a:p>
        </p:txBody>
      </p:sp>
      <p:sp>
        <p:nvSpPr>
          <p:cNvPr id="1043" name="Rectangle 19"/>
          <p:cNvSpPr>
            <a:spLocks noGrp="1" noChangeArrowheads="1"/>
          </p:cNvSpPr>
          <p:nvPr>
            <p:ph type="ftr" sz="quarter" idx="3"/>
          </p:nvPr>
        </p:nvSpPr>
        <p:spPr bwMode="auto">
          <a:xfrm>
            <a:off x="4476750" y="6470650"/>
            <a:ext cx="28797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800"/>
            </a:lvl1pPr>
          </a:lstStyle>
          <a:p>
            <a:r>
              <a:rPr lang="sv-SE" smtClean="0"/>
              <a:t>Pressträff orange kuvert 2016</a:t>
            </a:r>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fontAlgn="base">
        <a:lnSpc>
          <a:spcPts val="3000"/>
        </a:lnSpc>
        <a:spcBef>
          <a:spcPct val="0"/>
        </a:spcBef>
        <a:spcAft>
          <a:spcPct val="0"/>
        </a:spcAft>
        <a:defRPr sz="2600">
          <a:solidFill>
            <a:schemeClr val="tx2"/>
          </a:solidFill>
          <a:latin typeface="+mj-lt"/>
          <a:ea typeface="+mj-ea"/>
          <a:cs typeface="+mj-cs"/>
        </a:defRPr>
      </a:lvl1pPr>
      <a:lvl2pPr algn="l" rtl="0" fontAlgn="base">
        <a:lnSpc>
          <a:spcPts val="3000"/>
        </a:lnSpc>
        <a:spcBef>
          <a:spcPct val="0"/>
        </a:spcBef>
        <a:spcAft>
          <a:spcPct val="0"/>
        </a:spcAft>
        <a:defRPr sz="2600">
          <a:solidFill>
            <a:schemeClr val="tx2"/>
          </a:solidFill>
          <a:latin typeface="Verdana" pitchFamily="34" charset="0"/>
          <a:cs typeface="Arial" charset="0"/>
        </a:defRPr>
      </a:lvl2pPr>
      <a:lvl3pPr algn="l" rtl="0" fontAlgn="base">
        <a:lnSpc>
          <a:spcPts val="3000"/>
        </a:lnSpc>
        <a:spcBef>
          <a:spcPct val="0"/>
        </a:spcBef>
        <a:spcAft>
          <a:spcPct val="0"/>
        </a:spcAft>
        <a:defRPr sz="2600">
          <a:solidFill>
            <a:schemeClr val="tx2"/>
          </a:solidFill>
          <a:latin typeface="Verdana" pitchFamily="34" charset="0"/>
          <a:cs typeface="Arial" charset="0"/>
        </a:defRPr>
      </a:lvl3pPr>
      <a:lvl4pPr algn="l" rtl="0" fontAlgn="base">
        <a:lnSpc>
          <a:spcPts val="3000"/>
        </a:lnSpc>
        <a:spcBef>
          <a:spcPct val="0"/>
        </a:spcBef>
        <a:spcAft>
          <a:spcPct val="0"/>
        </a:spcAft>
        <a:defRPr sz="2600">
          <a:solidFill>
            <a:schemeClr val="tx2"/>
          </a:solidFill>
          <a:latin typeface="Verdana" pitchFamily="34" charset="0"/>
          <a:cs typeface="Arial" charset="0"/>
        </a:defRPr>
      </a:lvl4pPr>
      <a:lvl5pPr algn="l" rtl="0" fontAlgn="base">
        <a:lnSpc>
          <a:spcPts val="3000"/>
        </a:lnSpc>
        <a:spcBef>
          <a:spcPct val="0"/>
        </a:spcBef>
        <a:spcAft>
          <a:spcPct val="0"/>
        </a:spcAft>
        <a:defRPr sz="2600">
          <a:solidFill>
            <a:schemeClr val="tx2"/>
          </a:solidFill>
          <a:latin typeface="Verdana" pitchFamily="34" charset="0"/>
          <a:cs typeface="Arial" charset="0"/>
        </a:defRPr>
      </a:lvl5pPr>
      <a:lvl6pPr marL="457200" algn="l" rtl="0" fontAlgn="base">
        <a:lnSpc>
          <a:spcPts val="3000"/>
        </a:lnSpc>
        <a:spcBef>
          <a:spcPct val="0"/>
        </a:spcBef>
        <a:spcAft>
          <a:spcPct val="0"/>
        </a:spcAft>
        <a:defRPr sz="2600">
          <a:solidFill>
            <a:schemeClr val="tx2"/>
          </a:solidFill>
          <a:latin typeface="Verdana" pitchFamily="34" charset="0"/>
          <a:cs typeface="Arial" charset="0"/>
        </a:defRPr>
      </a:lvl6pPr>
      <a:lvl7pPr marL="914400" algn="l" rtl="0" fontAlgn="base">
        <a:lnSpc>
          <a:spcPts val="3000"/>
        </a:lnSpc>
        <a:spcBef>
          <a:spcPct val="0"/>
        </a:spcBef>
        <a:spcAft>
          <a:spcPct val="0"/>
        </a:spcAft>
        <a:defRPr sz="2600">
          <a:solidFill>
            <a:schemeClr val="tx2"/>
          </a:solidFill>
          <a:latin typeface="Verdana" pitchFamily="34" charset="0"/>
          <a:cs typeface="Arial" charset="0"/>
        </a:defRPr>
      </a:lvl7pPr>
      <a:lvl8pPr marL="1371600" algn="l" rtl="0" fontAlgn="base">
        <a:lnSpc>
          <a:spcPts val="3000"/>
        </a:lnSpc>
        <a:spcBef>
          <a:spcPct val="0"/>
        </a:spcBef>
        <a:spcAft>
          <a:spcPct val="0"/>
        </a:spcAft>
        <a:defRPr sz="2600">
          <a:solidFill>
            <a:schemeClr val="tx2"/>
          </a:solidFill>
          <a:latin typeface="Verdana" pitchFamily="34" charset="0"/>
          <a:cs typeface="Arial" charset="0"/>
        </a:defRPr>
      </a:lvl8pPr>
      <a:lvl9pPr marL="1828800" algn="l" rtl="0" fontAlgn="base">
        <a:lnSpc>
          <a:spcPts val="3000"/>
        </a:lnSpc>
        <a:spcBef>
          <a:spcPct val="0"/>
        </a:spcBef>
        <a:spcAft>
          <a:spcPct val="0"/>
        </a:spcAft>
        <a:defRPr sz="2600">
          <a:solidFill>
            <a:schemeClr val="tx2"/>
          </a:solidFill>
          <a:latin typeface="Verdana" pitchFamily="34" charset="0"/>
          <a:cs typeface="Arial" charset="0"/>
        </a:defRPr>
      </a:lvl9pPr>
    </p:titleStyle>
    <p:bodyStyle>
      <a:lvl1pPr marL="266700" indent="-266700" algn="l" rtl="0" fontAlgn="base">
        <a:lnSpc>
          <a:spcPts val="2800"/>
        </a:lnSpc>
        <a:spcBef>
          <a:spcPct val="0"/>
        </a:spcBef>
        <a:spcAft>
          <a:spcPct val="0"/>
        </a:spcAft>
        <a:buClr>
          <a:schemeClr val="accent1"/>
        </a:buClr>
        <a:buChar char="•"/>
        <a:defRPr sz="2000">
          <a:solidFill>
            <a:schemeClr val="tx1"/>
          </a:solidFill>
          <a:latin typeface="+mn-lt"/>
          <a:ea typeface="+mn-ea"/>
          <a:cs typeface="+mn-cs"/>
        </a:defRPr>
      </a:lvl1pPr>
      <a:lvl2pPr marL="525463" indent="-257175" algn="l" rtl="0" fontAlgn="base">
        <a:lnSpc>
          <a:spcPts val="2800"/>
        </a:lnSpc>
        <a:spcBef>
          <a:spcPct val="0"/>
        </a:spcBef>
        <a:spcAft>
          <a:spcPct val="0"/>
        </a:spcAft>
        <a:buClr>
          <a:schemeClr val="accent1"/>
        </a:buClr>
        <a:buFont typeface="Arial" charset="0"/>
        <a:buChar char="–"/>
        <a:defRPr sz="1600">
          <a:solidFill>
            <a:schemeClr val="tx1"/>
          </a:solidFill>
          <a:latin typeface="+mn-lt"/>
          <a:cs typeface="+mn-cs"/>
        </a:defRPr>
      </a:lvl2pPr>
      <a:lvl3pPr marL="714375" indent="-187325" algn="l" rtl="0" fontAlgn="base">
        <a:lnSpc>
          <a:spcPts val="2800"/>
        </a:lnSpc>
        <a:spcBef>
          <a:spcPct val="0"/>
        </a:spcBef>
        <a:spcAft>
          <a:spcPct val="0"/>
        </a:spcAft>
        <a:buClr>
          <a:schemeClr val="accent1"/>
        </a:buClr>
        <a:defRPr sz="1300">
          <a:solidFill>
            <a:schemeClr val="tx1"/>
          </a:solidFill>
          <a:latin typeface="+mn-lt"/>
          <a:cs typeface="+mn-cs"/>
        </a:defRPr>
      </a:lvl3pPr>
      <a:lvl4pPr marL="885825" indent="-169863" algn="l" rtl="0" fontAlgn="base">
        <a:lnSpc>
          <a:spcPts val="2800"/>
        </a:lnSpc>
        <a:spcBef>
          <a:spcPct val="0"/>
        </a:spcBef>
        <a:spcAft>
          <a:spcPct val="0"/>
        </a:spcAft>
        <a:buClr>
          <a:schemeClr val="accent1"/>
        </a:buClr>
        <a:buChar char="•"/>
        <a:defRPr sz="1000">
          <a:solidFill>
            <a:schemeClr val="tx1"/>
          </a:solidFill>
          <a:latin typeface="+mn-lt"/>
          <a:cs typeface="+mn-cs"/>
        </a:defRPr>
      </a:lvl4pPr>
      <a:lvl5pPr marL="1943100" indent="-381000" algn="l" rtl="0" fontAlgn="base">
        <a:lnSpc>
          <a:spcPts val="2800"/>
        </a:lnSpc>
        <a:spcBef>
          <a:spcPct val="0"/>
        </a:spcBef>
        <a:spcAft>
          <a:spcPct val="0"/>
        </a:spcAft>
        <a:buClr>
          <a:schemeClr val="accent1"/>
        </a:buClr>
        <a:buChar char="•"/>
        <a:defRPr sz="2000">
          <a:solidFill>
            <a:schemeClr val="tx1"/>
          </a:solidFill>
          <a:latin typeface="+mn-lt"/>
          <a:cs typeface="+mn-cs"/>
        </a:defRPr>
      </a:lvl5pPr>
      <a:lvl6pPr marL="2400300" indent="-381000" algn="l" rtl="0" fontAlgn="base">
        <a:lnSpc>
          <a:spcPts val="2800"/>
        </a:lnSpc>
        <a:spcBef>
          <a:spcPct val="0"/>
        </a:spcBef>
        <a:spcAft>
          <a:spcPct val="0"/>
        </a:spcAft>
        <a:buClr>
          <a:schemeClr val="accent1"/>
        </a:buClr>
        <a:buChar char="•"/>
        <a:defRPr sz="2000">
          <a:solidFill>
            <a:schemeClr val="tx1"/>
          </a:solidFill>
          <a:latin typeface="+mn-lt"/>
          <a:cs typeface="+mn-cs"/>
        </a:defRPr>
      </a:lvl6pPr>
      <a:lvl7pPr marL="2857500" indent="-381000" algn="l" rtl="0" fontAlgn="base">
        <a:lnSpc>
          <a:spcPts val="2800"/>
        </a:lnSpc>
        <a:spcBef>
          <a:spcPct val="0"/>
        </a:spcBef>
        <a:spcAft>
          <a:spcPct val="0"/>
        </a:spcAft>
        <a:buClr>
          <a:schemeClr val="accent1"/>
        </a:buClr>
        <a:buChar char="•"/>
        <a:defRPr sz="2000">
          <a:solidFill>
            <a:schemeClr val="tx1"/>
          </a:solidFill>
          <a:latin typeface="+mn-lt"/>
          <a:cs typeface="+mn-cs"/>
        </a:defRPr>
      </a:lvl7pPr>
      <a:lvl8pPr marL="3314700" indent="-381000" algn="l" rtl="0" fontAlgn="base">
        <a:lnSpc>
          <a:spcPts val="2800"/>
        </a:lnSpc>
        <a:spcBef>
          <a:spcPct val="0"/>
        </a:spcBef>
        <a:spcAft>
          <a:spcPct val="0"/>
        </a:spcAft>
        <a:buClr>
          <a:schemeClr val="accent1"/>
        </a:buClr>
        <a:buChar char="•"/>
        <a:defRPr sz="2000">
          <a:solidFill>
            <a:schemeClr val="tx1"/>
          </a:solidFill>
          <a:latin typeface="+mn-lt"/>
          <a:cs typeface="+mn-cs"/>
        </a:defRPr>
      </a:lvl8pPr>
      <a:lvl9pPr marL="3771900" indent="-381000" algn="l" rtl="0" fontAlgn="base">
        <a:lnSpc>
          <a:spcPts val="2800"/>
        </a:lnSpc>
        <a:spcBef>
          <a:spcPct val="0"/>
        </a:spcBef>
        <a:spcAft>
          <a:spcPct val="0"/>
        </a:spcAft>
        <a:buClr>
          <a:schemeClr val="accent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sidfot 3"/>
          <p:cNvSpPr>
            <a:spLocks noGrp="1"/>
          </p:cNvSpPr>
          <p:nvPr>
            <p:ph type="ftr" sz="quarter" idx="12"/>
          </p:nvPr>
        </p:nvSpPr>
        <p:spPr/>
        <p:txBody>
          <a:bodyPr/>
          <a:lstStyle/>
          <a:p>
            <a:r>
              <a:rPr lang="sv-SE" smtClean="0"/>
              <a:t>Pressträff orange kuvert 2016</a:t>
            </a:r>
            <a:endParaRPr lang="sv-SE"/>
          </a:p>
        </p:txBody>
      </p:sp>
      <p:sp>
        <p:nvSpPr>
          <p:cNvPr id="3076" name="Rectangle 4"/>
          <p:cNvSpPr>
            <a:spLocks noChangeArrowheads="1"/>
          </p:cNvSpPr>
          <p:nvPr/>
        </p:nvSpPr>
        <p:spPr bwMode="auto">
          <a:xfrm>
            <a:off x="0" y="0"/>
            <a:ext cx="9140825" cy="6856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77" name="Picture 5" descr="PM_RGB_Farg_Pp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82763" y="2122488"/>
            <a:ext cx="5578475" cy="2613025"/>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p:cNvSpPr>
            <a:spLocks noChangeArrowheads="1"/>
          </p:cNvSpPr>
          <p:nvPr/>
        </p:nvSpPr>
        <p:spPr bwMode="auto">
          <a:xfrm>
            <a:off x="4572000" y="6858000"/>
            <a:ext cx="44005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Pensionsmyndigheten satsar på information</a:t>
            </a:r>
            <a:endParaRPr lang="sv-SE" dirty="0"/>
          </a:p>
        </p:txBody>
      </p:sp>
      <p:sp>
        <p:nvSpPr>
          <p:cNvPr id="3" name="Platshållare för innehåll 2"/>
          <p:cNvSpPr>
            <a:spLocks noGrp="1"/>
          </p:cNvSpPr>
          <p:nvPr>
            <p:ph idx="1"/>
          </p:nvPr>
        </p:nvSpPr>
        <p:spPr/>
        <p:txBody>
          <a:bodyPr/>
          <a:lstStyle/>
          <a:p>
            <a:endParaRPr lang="sv-SE"/>
          </a:p>
        </p:txBody>
      </p:sp>
    </p:spTree>
    <p:extLst>
      <p:ext uri="{BB962C8B-B14F-4D97-AF65-F5344CB8AC3E}">
        <p14:creationId xmlns:p14="http://schemas.microsoft.com/office/powerpoint/2010/main" val="204464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sidfot 5"/>
          <p:cNvSpPr>
            <a:spLocks noGrp="1"/>
          </p:cNvSpPr>
          <p:nvPr>
            <p:ph type="ftr" sz="quarter" idx="4294967295"/>
          </p:nvPr>
        </p:nvSpPr>
        <p:spPr>
          <a:xfrm>
            <a:off x="4476750" y="6470650"/>
            <a:ext cx="2879725" cy="215900"/>
          </a:xfrm>
        </p:spPr>
        <p:txBody>
          <a:bodyPr/>
          <a:lstStyle/>
          <a:p>
            <a:r>
              <a:rPr lang="sv-SE" smtClean="0"/>
              <a:t>Pressträff orange kuvert 2016</a:t>
            </a:r>
            <a:endParaRPr lang="sv-SE"/>
          </a:p>
        </p:txBody>
      </p:sp>
      <p:sp>
        <p:nvSpPr>
          <p:cNvPr id="24" name="Rektangel 23"/>
          <p:cNvSpPr/>
          <p:nvPr/>
        </p:nvSpPr>
        <p:spPr bwMode="auto">
          <a:xfrm>
            <a:off x="457200" y="0"/>
            <a:ext cx="76771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smtClean="0">
              <a:ln>
                <a:noFill/>
              </a:ln>
              <a:solidFill>
                <a:schemeClr val="tx1"/>
              </a:solidFill>
              <a:effectLst/>
              <a:latin typeface="Verdana" pitchFamily="34" charset="0"/>
              <a:cs typeface="Arial"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8856000" cy="14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solidFill>
            <a:schemeClr val="bg1"/>
          </a:solidFill>
        </p:spPr>
        <p:txBody>
          <a:bodyPr/>
          <a:lstStyle/>
          <a:p>
            <a:r>
              <a:rPr lang="sv-SE" dirty="0" smtClean="0"/>
              <a:t>Varför informationssatsning?</a:t>
            </a:r>
            <a:br>
              <a:rPr lang="sv-SE" dirty="0" smtClean="0"/>
            </a:br>
            <a:endParaRPr lang="sv-SE" dirty="0"/>
          </a:p>
        </p:txBody>
      </p:sp>
      <p:pic>
        <p:nvPicPr>
          <p:cNvPr id="28"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5369" b="-1"/>
          <a:stretch/>
        </p:blipFill>
        <p:spPr bwMode="auto">
          <a:xfrm>
            <a:off x="318977" y="0"/>
            <a:ext cx="1764065" cy="85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tshållare för innehåll 2"/>
          <p:cNvSpPr>
            <a:spLocks noGrp="1"/>
          </p:cNvSpPr>
          <p:nvPr>
            <p:ph idx="1"/>
          </p:nvPr>
        </p:nvSpPr>
        <p:spPr/>
        <p:txBody>
          <a:bodyPr/>
          <a:lstStyle/>
          <a:p>
            <a:r>
              <a:rPr lang="sv-SE" sz="1800" dirty="0"/>
              <a:t>Regeringsuppdrag</a:t>
            </a:r>
          </a:p>
          <a:p>
            <a:pPr lvl="1"/>
            <a:r>
              <a:rPr lang="sv-SE" dirty="0"/>
              <a:t>Pensionsmyndigheten har ett informationsuppdrag från regeringen om att informera  om hela pensionen</a:t>
            </a:r>
          </a:p>
          <a:p>
            <a:pPr lvl="1"/>
            <a:r>
              <a:rPr lang="sv-SE" dirty="0"/>
              <a:t>Extra medel 20 miljoner/år  2013-2017 för att nå alla med </a:t>
            </a:r>
            <a:r>
              <a:rPr lang="sv-SE" dirty="0" smtClean="0"/>
              <a:t>pensionsprognos</a:t>
            </a:r>
            <a:endParaRPr lang="sv-SE" dirty="0"/>
          </a:p>
          <a:p>
            <a:pPr lvl="1"/>
            <a:endParaRPr lang="sv-SE" sz="1200" i="1" kern="1200" dirty="0" smtClean="0">
              <a:latin typeface="Arial" charset="0"/>
              <a:cs typeface="Arial" charset="0"/>
            </a:endParaRPr>
          </a:p>
          <a:p>
            <a:r>
              <a:rPr lang="sv-SE" sz="1800" dirty="0"/>
              <a:t>Övergripande mål</a:t>
            </a:r>
          </a:p>
          <a:p>
            <a:pPr lvl="1"/>
            <a:r>
              <a:rPr lang="sv-SE" dirty="0"/>
              <a:t>Pensionssparare vet var de kan få information om hela sin framtida pension</a:t>
            </a:r>
          </a:p>
          <a:p>
            <a:pPr lvl="1"/>
            <a:r>
              <a:rPr lang="sv-SE" dirty="0"/>
              <a:t>Pensionssparare upplever att deras egen pension är förutsebar </a:t>
            </a:r>
          </a:p>
          <a:p>
            <a:pPr lvl="1"/>
            <a:r>
              <a:rPr lang="sv-SE" dirty="0"/>
              <a:t>Pensionssparare som gjort prognos för hela pensionen upplever att de har bättre förutsättningar att fatta beslut i pensionsfrågor</a:t>
            </a:r>
          </a:p>
          <a:p>
            <a:pPr lvl="1"/>
            <a:endParaRPr lang="sv-SE" sz="1200" i="1" kern="1200" dirty="0">
              <a:latin typeface="Arial" charset="0"/>
              <a:cs typeface="Arial" charset="0"/>
            </a:endParaRPr>
          </a:p>
          <a:p>
            <a:endParaRPr lang="sv-SE" sz="1800" dirty="0"/>
          </a:p>
          <a:p>
            <a:endParaRPr lang="sv-SE" sz="1800" dirty="0"/>
          </a:p>
        </p:txBody>
      </p:sp>
    </p:spTree>
    <p:extLst>
      <p:ext uri="{BB962C8B-B14F-4D97-AF65-F5344CB8AC3E}">
        <p14:creationId xmlns:p14="http://schemas.microsoft.com/office/powerpoint/2010/main" val="150126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Målgrupp</a:t>
            </a:r>
            <a:endParaRPr lang="sv-SE" dirty="0"/>
          </a:p>
        </p:txBody>
      </p:sp>
      <p:sp>
        <p:nvSpPr>
          <p:cNvPr id="3" name="Platshållare för innehåll 2"/>
          <p:cNvSpPr>
            <a:spLocks noGrp="1"/>
          </p:cNvSpPr>
          <p:nvPr>
            <p:ph idx="1"/>
          </p:nvPr>
        </p:nvSpPr>
        <p:spPr/>
        <p:txBody>
          <a:bodyPr/>
          <a:lstStyle/>
          <a:p>
            <a:pPr>
              <a:buFont typeface="+mj-lt"/>
              <a:buAutoNum type="arabicPeriod"/>
            </a:pPr>
            <a:r>
              <a:rPr lang="sv-SE" sz="1800" dirty="0"/>
              <a:t>Medelinkomsttagare mitt i livet som har lågt eller medelstort </a:t>
            </a:r>
            <a:r>
              <a:rPr lang="sv-SE" sz="1800" dirty="0" smtClean="0"/>
              <a:t>intresse </a:t>
            </a:r>
            <a:r>
              <a:rPr lang="sv-SE" sz="1800" dirty="0"/>
              <a:t>och kunskap kring pensionen, ålder ca 30-55 år</a:t>
            </a:r>
            <a:r>
              <a:rPr lang="sv-SE" sz="1800" dirty="0" smtClean="0"/>
              <a:t>.</a:t>
            </a:r>
          </a:p>
          <a:p>
            <a:pPr>
              <a:buFont typeface="+mj-lt"/>
              <a:buAutoNum type="arabicPeriod"/>
            </a:pPr>
            <a:endParaRPr lang="sv-SE" sz="1800" dirty="0"/>
          </a:p>
          <a:p>
            <a:pPr>
              <a:buFont typeface="+mj-lt"/>
              <a:buAutoNum type="arabicPeriod"/>
            </a:pPr>
            <a:r>
              <a:rPr lang="sv-SE" sz="1800" dirty="0" smtClean="0"/>
              <a:t>Livshändelser</a:t>
            </a:r>
            <a:r>
              <a:rPr lang="sv-SE" sz="1800" dirty="0"/>
              <a:t>:</a:t>
            </a:r>
          </a:p>
          <a:p>
            <a:pPr lvl="1"/>
            <a:r>
              <a:rPr lang="sv-SE" dirty="0"/>
              <a:t>Köpa bostad</a:t>
            </a:r>
          </a:p>
          <a:p>
            <a:pPr lvl="1"/>
            <a:r>
              <a:rPr lang="sv-SE" dirty="0"/>
              <a:t>Byta jobb</a:t>
            </a:r>
          </a:p>
          <a:p>
            <a:pPr lvl="1"/>
            <a:r>
              <a:rPr lang="sv-SE" dirty="0"/>
              <a:t>Skaffa </a:t>
            </a:r>
            <a:r>
              <a:rPr lang="sv-SE" dirty="0" smtClean="0"/>
              <a:t>barn/ha småbarn</a:t>
            </a:r>
            <a:endParaRPr lang="sv-SE" dirty="0"/>
          </a:p>
          <a:p>
            <a:pPr lvl="1"/>
            <a:r>
              <a:rPr lang="sv-SE" dirty="0" smtClean="0"/>
              <a:t>Giftermål </a:t>
            </a:r>
            <a:r>
              <a:rPr lang="sv-SE" dirty="0"/>
              <a:t>(skilsmässa</a:t>
            </a:r>
            <a:r>
              <a:rPr lang="sv-SE" dirty="0" smtClean="0"/>
              <a:t>)</a:t>
            </a:r>
          </a:p>
          <a:p>
            <a:pPr marL="268288" lvl="1" indent="0">
              <a:buNone/>
            </a:pPr>
            <a:endParaRPr lang="sv-SE" dirty="0" smtClean="0"/>
          </a:p>
          <a:p>
            <a:pPr lvl="1"/>
            <a:endParaRPr lang="sv-SE" dirty="0"/>
          </a:p>
          <a:p>
            <a:endParaRPr lang="sv-SE" dirty="0"/>
          </a:p>
        </p:txBody>
      </p:sp>
      <p:sp>
        <p:nvSpPr>
          <p:cNvPr id="5" name="Platshållare för sidfot 4"/>
          <p:cNvSpPr>
            <a:spLocks noGrp="1"/>
          </p:cNvSpPr>
          <p:nvPr>
            <p:ph type="ftr" sz="quarter" idx="4294967295"/>
          </p:nvPr>
        </p:nvSpPr>
        <p:spPr>
          <a:xfrm>
            <a:off x="4476750" y="6470650"/>
            <a:ext cx="2879725" cy="215900"/>
          </a:xfrm>
        </p:spPr>
        <p:txBody>
          <a:bodyPr/>
          <a:lstStyle/>
          <a:p>
            <a:r>
              <a:rPr lang="sv-SE" smtClean="0"/>
              <a:t>Pressträff orange kuvert 2016</a:t>
            </a:r>
            <a:endParaRPr lang="sv-SE"/>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6016" y="2945396"/>
            <a:ext cx="2398893" cy="3096000"/>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6914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Informationskampanj</a:t>
            </a:r>
            <a:endParaRPr lang="sv-SE" dirty="0"/>
          </a:p>
        </p:txBody>
      </p:sp>
      <p:sp>
        <p:nvSpPr>
          <p:cNvPr id="3" name="Platshållare för innehåll 2"/>
          <p:cNvSpPr>
            <a:spLocks noGrp="1"/>
          </p:cNvSpPr>
          <p:nvPr>
            <p:ph idx="1"/>
          </p:nvPr>
        </p:nvSpPr>
        <p:spPr/>
        <p:txBody>
          <a:bodyPr/>
          <a:lstStyle/>
          <a:p>
            <a:r>
              <a:rPr lang="sv-SE" sz="1800" dirty="0" smtClean="0"/>
              <a:t>Hela landet</a:t>
            </a:r>
          </a:p>
          <a:p>
            <a:pPr lvl="1"/>
            <a:r>
              <a:rPr lang="sv-SE" sz="1400" dirty="0" smtClean="0"/>
              <a:t>Digitalt</a:t>
            </a:r>
          </a:p>
          <a:p>
            <a:pPr lvl="1"/>
            <a:r>
              <a:rPr lang="sv-SE" sz="1400" dirty="0"/>
              <a:t>TV4/Sjuan/TV4 Fakta/TV12/TV4 </a:t>
            </a:r>
            <a:r>
              <a:rPr lang="sv-SE" sz="1400" dirty="0" smtClean="0"/>
              <a:t>Play/</a:t>
            </a:r>
            <a:r>
              <a:rPr lang="sv-SE" sz="1400" dirty="0" err="1" smtClean="0"/>
              <a:t>Facebook</a:t>
            </a:r>
            <a:endParaRPr lang="sv-SE" sz="1400" dirty="0" smtClean="0"/>
          </a:p>
          <a:p>
            <a:pPr lvl="1"/>
            <a:r>
              <a:rPr lang="sv-SE" sz="1400" dirty="0" smtClean="0"/>
              <a:t>Tåg</a:t>
            </a:r>
          </a:p>
          <a:p>
            <a:pPr lvl="1"/>
            <a:r>
              <a:rPr lang="sv-SE" sz="1400" dirty="0"/>
              <a:t>Långdistansbussar</a:t>
            </a:r>
          </a:p>
          <a:p>
            <a:r>
              <a:rPr lang="sv-SE" sz="1800" dirty="0" smtClean="0"/>
              <a:t>Landsbygd</a:t>
            </a:r>
            <a:endParaRPr lang="sv-SE" sz="1800" dirty="0"/>
          </a:p>
          <a:p>
            <a:pPr lvl="1"/>
            <a:r>
              <a:rPr lang="sv-SE" sz="1400" dirty="0" smtClean="0"/>
              <a:t>Lokalbussar</a:t>
            </a:r>
          </a:p>
          <a:p>
            <a:r>
              <a:rPr lang="sv-SE" sz="1800" dirty="0" smtClean="0"/>
              <a:t>Storstad </a:t>
            </a:r>
            <a:endParaRPr lang="sv-SE" sz="1800" dirty="0"/>
          </a:p>
          <a:p>
            <a:pPr lvl="1"/>
            <a:r>
              <a:rPr lang="sv-SE" sz="1400" dirty="0"/>
              <a:t>T-bana, spårvagn och bussar</a:t>
            </a:r>
          </a:p>
        </p:txBody>
      </p:sp>
      <p:sp>
        <p:nvSpPr>
          <p:cNvPr id="4" name="Platshållare för sidfot 3"/>
          <p:cNvSpPr>
            <a:spLocks noGrp="1"/>
          </p:cNvSpPr>
          <p:nvPr>
            <p:ph type="ftr" sz="quarter" idx="4294967295"/>
          </p:nvPr>
        </p:nvSpPr>
        <p:spPr>
          <a:xfrm>
            <a:off x="4476750" y="6470650"/>
            <a:ext cx="2879725" cy="215900"/>
          </a:xfrm>
        </p:spPr>
        <p:txBody>
          <a:bodyPr/>
          <a:lstStyle/>
          <a:p>
            <a:r>
              <a:rPr lang="sv-SE" smtClean="0"/>
              <a:t>Pressträff orange kuvert 2016</a:t>
            </a:r>
            <a:endParaRPr lang="sv-SE"/>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6954" y="2561978"/>
            <a:ext cx="1264681" cy="1764000"/>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8519" y="562818"/>
            <a:ext cx="1253116" cy="1764000"/>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6263" y="4686923"/>
            <a:ext cx="2645372" cy="1692000"/>
          </a:xfrm>
          <a:prstGeom prst="rect">
            <a:avLst/>
          </a:prstGeom>
          <a:noFill/>
          <a:ln w="9525">
            <a:solidFill>
              <a:schemeClr val="bg1">
                <a:lumMod val="6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2864" y="5370923"/>
            <a:ext cx="1840454"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415" y="5370923"/>
            <a:ext cx="1808478"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69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Kuvertjakten, 31 orter norr - söder</a:t>
            </a:r>
            <a:endParaRPr lang="sv-SE" dirty="0"/>
          </a:p>
        </p:txBody>
      </p:sp>
      <p:sp>
        <p:nvSpPr>
          <p:cNvPr id="3" name="Platshållare för innehåll 2"/>
          <p:cNvSpPr>
            <a:spLocks noGrp="1"/>
          </p:cNvSpPr>
          <p:nvPr>
            <p:ph idx="1"/>
          </p:nvPr>
        </p:nvSpPr>
        <p:spPr/>
        <p:txBody>
          <a:bodyPr/>
          <a:lstStyle/>
          <a:p>
            <a:pPr marL="609600" indent="-342900"/>
            <a:r>
              <a:rPr lang="sv-SE" sz="1800" dirty="0"/>
              <a:t>Följer kuvertens geografiska </a:t>
            </a:r>
            <a:r>
              <a:rPr lang="sv-SE" sz="1800" dirty="0" smtClean="0"/>
              <a:t>utskicksordning från nord till syd</a:t>
            </a:r>
          </a:p>
          <a:p>
            <a:pPr marL="609600" indent="-342900"/>
            <a:endParaRPr lang="sv-SE" sz="1800" dirty="0" smtClean="0"/>
          </a:p>
          <a:p>
            <a:pPr marL="609600" indent="-342900"/>
            <a:r>
              <a:rPr lang="sv-SE" sz="1800" dirty="0" smtClean="0"/>
              <a:t>Centralstationer samt centralt belägna köpcentrum och gallerior</a:t>
            </a:r>
          </a:p>
          <a:p>
            <a:pPr marL="609600" indent="-342900"/>
            <a:endParaRPr lang="sv-SE" sz="1800" dirty="0"/>
          </a:p>
          <a:p>
            <a:pPr marL="609600" indent="-342900">
              <a:buFont typeface="Arial" panose="020B0604020202020204" pitchFamily="34" charset="0"/>
              <a:buChar char="•"/>
            </a:pPr>
            <a:r>
              <a:rPr lang="sv-SE" sz="1800" dirty="0" smtClean="0"/>
              <a:t>Tre bilar, följande orter:</a:t>
            </a:r>
          </a:p>
          <a:p>
            <a:pPr lvl="1"/>
            <a:r>
              <a:rPr lang="sv-SE" sz="1400" b="1" dirty="0"/>
              <a:t>Bil 1: </a:t>
            </a:r>
            <a:r>
              <a:rPr lang="sv-SE" sz="1400" dirty="0"/>
              <a:t>Gällivare, </a:t>
            </a:r>
            <a:r>
              <a:rPr lang="sv-SE" sz="1400" dirty="0" smtClean="0"/>
              <a:t>Haparanda, Luleå, Söderhamn, Gävle, Linköping, Göteborg, Värnamo</a:t>
            </a:r>
            <a:r>
              <a:rPr lang="sv-SE" sz="1400" dirty="0"/>
              <a:t>, Kristianstad och </a:t>
            </a:r>
            <a:r>
              <a:rPr lang="sv-SE" sz="1400" dirty="0" smtClean="0"/>
              <a:t>Ystad</a:t>
            </a:r>
          </a:p>
          <a:p>
            <a:pPr lvl="1"/>
            <a:r>
              <a:rPr lang="sv-SE" sz="1400" b="1" dirty="0" smtClean="0"/>
              <a:t>Bil </a:t>
            </a:r>
            <a:r>
              <a:rPr lang="sv-SE" sz="1400" b="1" dirty="0"/>
              <a:t>2: </a:t>
            </a:r>
            <a:r>
              <a:rPr lang="sv-SE" sz="1400" dirty="0"/>
              <a:t>Skellefteå, Umeå, Härnösand, Enköping, Uppsala, Örebro, Karlstad, Trollhättan, Halmstad och </a:t>
            </a:r>
            <a:r>
              <a:rPr lang="sv-SE" sz="1400" dirty="0" smtClean="0"/>
              <a:t>Helsingborg</a:t>
            </a:r>
            <a:endParaRPr lang="sv-SE" sz="1400" dirty="0"/>
          </a:p>
          <a:p>
            <a:pPr lvl="1"/>
            <a:r>
              <a:rPr lang="sv-SE" sz="1400" b="1" dirty="0"/>
              <a:t>Bil 3: </a:t>
            </a:r>
            <a:r>
              <a:rPr lang="sv-SE" sz="1400" dirty="0"/>
              <a:t>Arvidsjaur, Lycksele, Borlänge, Västerås, Södertälje, Västervik, Kalmar, Växjö, Malmö och Karlshamn</a:t>
            </a:r>
          </a:p>
          <a:p>
            <a:endParaRPr lang="sv-SE" sz="1800" dirty="0"/>
          </a:p>
          <a:p>
            <a:endParaRPr lang="sv-SE" dirty="0"/>
          </a:p>
        </p:txBody>
      </p:sp>
      <p:sp>
        <p:nvSpPr>
          <p:cNvPr id="4" name="Platshållare för sidfot 3"/>
          <p:cNvSpPr>
            <a:spLocks noGrp="1"/>
          </p:cNvSpPr>
          <p:nvPr>
            <p:ph type="ftr" sz="quarter" idx="4294967295"/>
          </p:nvPr>
        </p:nvSpPr>
        <p:spPr>
          <a:xfrm>
            <a:off x="4476750" y="6470650"/>
            <a:ext cx="2879725" cy="215900"/>
          </a:xfrm>
        </p:spPr>
        <p:txBody>
          <a:bodyPr/>
          <a:lstStyle/>
          <a:p>
            <a:r>
              <a:rPr lang="sv-SE" smtClean="0"/>
              <a:t>Pressträff orange kuvert 2016</a:t>
            </a:r>
            <a:endParaRPr lang="sv-SE"/>
          </a:p>
        </p:txBody>
      </p:sp>
      <p:pic>
        <p:nvPicPr>
          <p:cNvPr id="6" name="Bildobjekt 5" descr="Skärmurklipp"/>
          <p:cNvPicPr>
            <a:picLocks noChangeAspect="1"/>
          </p:cNvPicPr>
          <p:nvPr/>
        </p:nvPicPr>
        <p:blipFill rotWithShape="1">
          <a:blip r:embed="rId3" cstate="print">
            <a:extLst>
              <a:ext uri="{28A0092B-C50C-407E-A947-70E740481C1C}">
                <a14:useLocalDpi xmlns:a14="http://schemas.microsoft.com/office/drawing/2010/main" val="0"/>
              </a:ext>
            </a:extLst>
          </a:blip>
          <a:srcRect l="573"/>
          <a:stretch/>
        </p:blipFill>
        <p:spPr>
          <a:xfrm>
            <a:off x="6343805" y="467436"/>
            <a:ext cx="2197386" cy="828000"/>
          </a:xfrm>
          <a:prstGeom prst="rect">
            <a:avLst/>
          </a:prstGeom>
        </p:spPr>
      </p:pic>
    </p:spTree>
    <p:extLst>
      <p:ext uri="{BB962C8B-B14F-4D97-AF65-F5344CB8AC3E}">
        <p14:creationId xmlns:p14="http://schemas.microsoft.com/office/powerpoint/2010/main" val="209716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l 14"/>
          <p:cNvGraphicFramePr>
            <a:graphicFrameLocks noGrp="1"/>
          </p:cNvGraphicFramePr>
          <p:nvPr>
            <p:extLst>
              <p:ext uri="{D42A27DB-BD31-4B8C-83A1-F6EECF244321}">
                <p14:modId xmlns:p14="http://schemas.microsoft.com/office/powerpoint/2010/main" val="29599863"/>
              </p:ext>
            </p:extLst>
          </p:nvPr>
        </p:nvGraphicFramePr>
        <p:xfrm>
          <a:off x="696281" y="3479444"/>
          <a:ext cx="6792548" cy="1584116"/>
        </p:xfrm>
        <a:graphic>
          <a:graphicData uri="http://schemas.openxmlformats.org/drawingml/2006/table">
            <a:tbl>
              <a:tblPr firstRow="1" bandRow="1">
                <a:tableStyleId>{5C22544A-7EE6-4342-B048-85BDC9FD1C3A}</a:tableStyleId>
              </a:tblPr>
              <a:tblGrid>
                <a:gridCol w="1158421"/>
                <a:gridCol w="1158421"/>
                <a:gridCol w="1158421"/>
                <a:gridCol w="1158421"/>
                <a:gridCol w="1158421"/>
                <a:gridCol w="1000443"/>
              </a:tblGrid>
              <a:tr h="419894">
                <a:tc>
                  <a:txBody>
                    <a:bodyPr/>
                    <a:lstStyle/>
                    <a:p>
                      <a:r>
                        <a:rPr lang="sv-SE" dirty="0" smtClean="0"/>
                        <a:t>v 7</a:t>
                      </a:r>
                      <a:endParaRPr lang="sv-SE" dirty="0"/>
                    </a:p>
                  </a:txBody>
                  <a:tcPr/>
                </a:tc>
                <a:tc>
                  <a:txBody>
                    <a:bodyPr/>
                    <a:lstStyle/>
                    <a:p>
                      <a:r>
                        <a:rPr lang="sv-SE" dirty="0" smtClean="0"/>
                        <a:t>v</a:t>
                      </a:r>
                      <a:r>
                        <a:rPr lang="sv-SE" baseline="0" dirty="0" smtClean="0"/>
                        <a:t> 8</a:t>
                      </a:r>
                      <a:endParaRPr lang="sv-SE" dirty="0"/>
                    </a:p>
                  </a:txBody>
                  <a:tcPr/>
                </a:tc>
                <a:tc>
                  <a:txBody>
                    <a:bodyPr/>
                    <a:lstStyle/>
                    <a:p>
                      <a:r>
                        <a:rPr lang="sv-SE" dirty="0" smtClean="0"/>
                        <a:t>v</a:t>
                      </a:r>
                      <a:r>
                        <a:rPr lang="sv-SE" baseline="0" dirty="0" smtClean="0"/>
                        <a:t> 9</a:t>
                      </a:r>
                      <a:endParaRPr lang="sv-SE" dirty="0"/>
                    </a:p>
                  </a:txBody>
                  <a:tcPr/>
                </a:tc>
                <a:tc>
                  <a:txBody>
                    <a:bodyPr/>
                    <a:lstStyle/>
                    <a:p>
                      <a:r>
                        <a:rPr lang="sv-SE" dirty="0" smtClean="0"/>
                        <a:t>v 10</a:t>
                      </a:r>
                      <a:endParaRPr lang="sv-SE" dirty="0"/>
                    </a:p>
                  </a:txBody>
                  <a:tcPr/>
                </a:tc>
                <a:tc>
                  <a:txBody>
                    <a:bodyPr/>
                    <a:lstStyle/>
                    <a:p>
                      <a:r>
                        <a:rPr lang="sv-SE" dirty="0" smtClean="0"/>
                        <a:t>v 11</a:t>
                      </a:r>
                      <a:endParaRPr lang="sv-SE" dirty="0"/>
                    </a:p>
                  </a:txBody>
                  <a:tcPr/>
                </a:tc>
                <a:tc>
                  <a:txBody>
                    <a:bodyPr/>
                    <a:lstStyle/>
                    <a:p>
                      <a:r>
                        <a:rPr lang="sv-SE" dirty="0" smtClean="0"/>
                        <a:t>v 12</a:t>
                      </a:r>
                      <a:endParaRPr lang="sv-SE" dirty="0"/>
                    </a:p>
                  </a:txBody>
                  <a:tcPr/>
                </a:tc>
              </a:tr>
              <a:tr h="371742">
                <a:tc>
                  <a:txBody>
                    <a:bodyPr/>
                    <a:lstStyle/>
                    <a:p>
                      <a:r>
                        <a:rPr lang="sv-SE" sz="1000" baseline="0" dirty="0" smtClean="0"/>
                        <a:t>Norra Sverige  </a:t>
                      </a:r>
                      <a:endParaRPr lang="sv-SE" sz="1000" dirty="0"/>
                    </a:p>
                  </a:txBody>
                  <a:tcPr>
                    <a:solidFill>
                      <a:schemeClr val="accent2">
                        <a:lumMod val="40000"/>
                        <a:lumOff val="60000"/>
                      </a:schemeClr>
                    </a:solidFill>
                  </a:tcPr>
                </a:tc>
                <a:tc>
                  <a:txBody>
                    <a:bodyPr/>
                    <a:lstStyle/>
                    <a:p>
                      <a:r>
                        <a:rPr lang="sv-SE" sz="1000" dirty="0" smtClean="0"/>
                        <a:t>Stockholm </a:t>
                      </a:r>
                      <a:r>
                        <a:rPr lang="sv-SE" sz="1000" baseline="0" dirty="0" smtClean="0"/>
                        <a:t>och utland</a:t>
                      </a:r>
                      <a:endParaRPr lang="sv-SE" sz="1000" dirty="0" smtClean="0"/>
                    </a:p>
                  </a:txBody>
                  <a:tcPr>
                    <a:solidFill>
                      <a:schemeClr val="accent2">
                        <a:lumMod val="40000"/>
                        <a:lumOff val="60000"/>
                      </a:schemeClr>
                    </a:solidFill>
                  </a:tcPr>
                </a:tc>
                <a:tc>
                  <a:txBody>
                    <a:bodyPr/>
                    <a:lstStyle/>
                    <a:p>
                      <a:r>
                        <a:rPr lang="sv-SE" sz="1000" dirty="0" smtClean="0"/>
                        <a:t>Mellansverige</a:t>
                      </a:r>
                      <a:r>
                        <a:rPr lang="sv-SE" sz="1000" baseline="0" dirty="0" smtClean="0"/>
                        <a:t> </a:t>
                      </a:r>
                      <a:endParaRPr lang="sv-SE" sz="1000" dirty="0"/>
                    </a:p>
                  </a:txBody>
                  <a:tcPr>
                    <a:solidFill>
                      <a:schemeClr val="accent2">
                        <a:lumMod val="40000"/>
                        <a:lumOff val="60000"/>
                      </a:schemeClr>
                    </a:solidFill>
                  </a:tcPr>
                </a:tc>
                <a:tc>
                  <a:txBody>
                    <a:bodyPr/>
                    <a:lstStyle/>
                    <a:p>
                      <a:r>
                        <a:rPr lang="sv-SE" sz="1000" dirty="0" smtClean="0"/>
                        <a:t>Västra Sverige</a:t>
                      </a:r>
                      <a:endParaRPr lang="sv-SE" sz="1000" dirty="0"/>
                    </a:p>
                  </a:txBody>
                  <a:tcPr>
                    <a:solidFill>
                      <a:schemeClr val="accent2">
                        <a:lumMod val="40000"/>
                        <a:lumOff val="60000"/>
                      </a:schemeClr>
                    </a:solidFill>
                  </a:tcPr>
                </a:tc>
                <a:tc>
                  <a:txBody>
                    <a:bodyPr/>
                    <a:lstStyle/>
                    <a:p>
                      <a:r>
                        <a:rPr lang="sv-SE" sz="1000" dirty="0" smtClean="0"/>
                        <a:t>Södra Sverige</a:t>
                      </a:r>
                      <a:endParaRPr lang="sv-SE" sz="1000" dirty="0"/>
                    </a:p>
                  </a:txBody>
                  <a:tcPr>
                    <a:solidFill>
                      <a:schemeClr val="accent2">
                        <a:lumMod val="40000"/>
                        <a:lumOff val="60000"/>
                      </a:schemeClr>
                    </a:solidFill>
                  </a:tcPr>
                </a:tc>
                <a:tc>
                  <a:txBody>
                    <a:bodyPr/>
                    <a:lstStyle/>
                    <a:p>
                      <a:r>
                        <a:rPr lang="sv-SE" sz="1000" dirty="0" smtClean="0"/>
                        <a:t>Nya sparare</a:t>
                      </a:r>
                      <a:endParaRPr lang="sv-SE" sz="1000" dirty="0"/>
                    </a:p>
                  </a:txBody>
                  <a:tcPr>
                    <a:solidFill>
                      <a:schemeClr val="accent2">
                        <a:lumMod val="40000"/>
                        <a:lumOff val="60000"/>
                      </a:schemeClr>
                    </a:solidFill>
                  </a:tcPr>
                </a:tc>
              </a:tr>
              <a:tr h="3717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dirty="0" smtClean="0"/>
                        <a:t>Kuvertjakten – Vi</a:t>
                      </a:r>
                      <a:r>
                        <a:rPr lang="sv-SE" sz="1000" baseline="0" dirty="0" smtClean="0"/>
                        <a:t> informerar på plats runtom i landet (se ovan)</a:t>
                      </a:r>
                      <a:endParaRPr lang="sv-SE" sz="1000" dirty="0" smtClean="0"/>
                    </a:p>
                  </a:txBody>
                  <a:tcPr>
                    <a:solidFill>
                      <a:schemeClr val="accent2">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000" dirty="0" smtClean="0"/>
                    </a:p>
                  </a:txBody>
                  <a:tcPr>
                    <a:solidFill>
                      <a:schemeClr val="accent2">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000" dirty="0" smtClean="0"/>
                    </a:p>
                  </a:txBody>
                  <a:tcPr>
                    <a:solidFill>
                      <a:schemeClr val="accent2">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000" dirty="0" smtClean="0"/>
                    </a:p>
                  </a:txBody>
                  <a:tcPr>
                    <a:solidFill>
                      <a:schemeClr val="accent2">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000" dirty="0" smtClean="0"/>
                    </a:p>
                  </a:txBody>
                  <a:tcPr>
                    <a:solidFill>
                      <a:schemeClr val="accent2">
                        <a:lumMod val="60000"/>
                        <a:lumOff val="40000"/>
                      </a:schemeClr>
                    </a:solidFill>
                  </a:tcPr>
                </a:tc>
                <a:tc hMerge="1">
                  <a:txBody>
                    <a:bodyPr/>
                    <a:lstStyle/>
                    <a:p>
                      <a:endParaRPr lang="sv-SE" sz="1000" dirty="0"/>
                    </a:p>
                  </a:txBody>
                  <a:tcPr>
                    <a:noFill/>
                  </a:tcPr>
                </a:tc>
              </a:tr>
              <a:tr h="371742">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smtClean="0"/>
                        <a:t>Informationskampanj hela landet</a:t>
                      </a:r>
                      <a:endParaRPr lang="sv-SE"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000" dirty="0" smtClean="0"/>
                    </a:p>
                  </a:txBody>
                  <a:tcPr>
                    <a:solidFill>
                      <a:schemeClr val="accent2"/>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r>
            </a:tbl>
          </a:graphicData>
        </a:graphic>
      </p:graphicFrame>
      <p:sp>
        <p:nvSpPr>
          <p:cNvPr id="27" name="Rundad rektangulär 26"/>
          <p:cNvSpPr/>
          <p:nvPr/>
        </p:nvSpPr>
        <p:spPr bwMode="auto">
          <a:xfrm>
            <a:off x="2979707" y="1223159"/>
            <a:ext cx="1238938" cy="615347"/>
          </a:xfrm>
          <a:prstGeom prst="wedgeRoundRectCallout">
            <a:avLst>
              <a:gd name="adj1" fmla="val -95564"/>
              <a:gd name="adj2" fmla="val 344501"/>
              <a:gd name="adj3" fmla="val 16667"/>
            </a:avLst>
          </a:prstGeom>
          <a:solidFill>
            <a:schemeClr val="accent2">
              <a:lumMod val="60000"/>
              <a:lumOff val="40000"/>
            </a:schemeClr>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sv-SE" sz="1000" dirty="0" smtClean="0"/>
              <a:t>22-28 feb </a:t>
            </a:r>
            <a:r>
              <a:rPr kumimoji="0" lang="sv-SE" sz="1000" b="0" i="0" u="none" strike="noStrike" cap="none" normalizeH="0" baseline="0" dirty="0" smtClean="0">
                <a:ln>
                  <a:noFill/>
                </a:ln>
                <a:solidFill>
                  <a:schemeClr val="tx1"/>
                </a:solidFill>
                <a:effectLst/>
              </a:rPr>
              <a:t>– Stockholms centralstation</a:t>
            </a:r>
          </a:p>
        </p:txBody>
      </p:sp>
      <p:sp>
        <p:nvSpPr>
          <p:cNvPr id="28" name="Rundad rektangulär 27"/>
          <p:cNvSpPr/>
          <p:nvPr/>
        </p:nvSpPr>
        <p:spPr bwMode="auto">
          <a:xfrm>
            <a:off x="4586679" y="1223158"/>
            <a:ext cx="1238938" cy="615347"/>
          </a:xfrm>
          <a:prstGeom prst="wedgeRoundRectCallout">
            <a:avLst>
              <a:gd name="adj1" fmla="val -65273"/>
              <a:gd name="adj2" fmla="val 337329"/>
              <a:gd name="adj3" fmla="val 16667"/>
            </a:avLst>
          </a:prstGeom>
          <a:solidFill>
            <a:schemeClr val="accent2">
              <a:lumMod val="60000"/>
              <a:lumOff val="40000"/>
            </a:schemeClr>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sv-SE" sz="1000" dirty="0" smtClean="0"/>
              <a:t>7-11 mars </a:t>
            </a:r>
            <a:r>
              <a:rPr kumimoji="0" lang="sv-SE" sz="1000" b="0" i="0" u="none" strike="noStrike" cap="none" normalizeH="0" baseline="0" dirty="0" smtClean="0">
                <a:ln>
                  <a:noFill/>
                </a:ln>
                <a:solidFill>
                  <a:schemeClr val="tx1"/>
                </a:solidFill>
                <a:effectLst/>
              </a:rPr>
              <a:t>– Göteborg Nordstan</a:t>
            </a:r>
          </a:p>
        </p:txBody>
      </p:sp>
      <p:sp>
        <p:nvSpPr>
          <p:cNvPr id="29" name="Rundad rektangulär 28"/>
          <p:cNvSpPr/>
          <p:nvPr/>
        </p:nvSpPr>
        <p:spPr bwMode="auto">
          <a:xfrm>
            <a:off x="6157875" y="1223159"/>
            <a:ext cx="1238938" cy="615347"/>
          </a:xfrm>
          <a:prstGeom prst="wedgeRoundRectCallout">
            <a:avLst>
              <a:gd name="adj1" fmla="val -105081"/>
              <a:gd name="adj2" fmla="val 340754"/>
              <a:gd name="adj3" fmla="val 16667"/>
            </a:avLst>
          </a:prstGeom>
          <a:solidFill>
            <a:schemeClr val="accent2">
              <a:lumMod val="60000"/>
              <a:lumOff val="40000"/>
            </a:schemeClr>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sv-SE" sz="1000" dirty="0" smtClean="0"/>
              <a:t>14-18 mars </a:t>
            </a:r>
            <a:r>
              <a:rPr kumimoji="0" lang="sv-SE" sz="1000" b="0" i="0" u="none" strike="noStrike" cap="none" normalizeH="0" baseline="0" dirty="0" smtClean="0">
                <a:ln>
                  <a:noFill/>
                </a:ln>
                <a:solidFill>
                  <a:schemeClr val="tx1"/>
                </a:solidFill>
                <a:effectLst/>
              </a:rPr>
              <a:t>– Malmö centralstation</a:t>
            </a:r>
          </a:p>
        </p:txBody>
      </p:sp>
      <p:sp>
        <p:nvSpPr>
          <p:cNvPr id="6" name="Platshållare för sidfot 5"/>
          <p:cNvSpPr>
            <a:spLocks noGrp="1"/>
          </p:cNvSpPr>
          <p:nvPr>
            <p:ph type="ftr" sz="quarter" idx="4294967295"/>
          </p:nvPr>
        </p:nvSpPr>
        <p:spPr>
          <a:xfrm>
            <a:off x="4476750" y="6470650"/>
            <a:ext cx="2879725" cy="215900"/>
          </a:xfrm>
        </p:spPr>
        <p:txBody>
          <a:bodyPr/>
          <a:lstStyle/>
          <a:p>
            <a:r>
              <a:rPr lang="sv-SE" smtClean="0"/>
              <a:t>Pressträff orange kuvert 2016</a:t>
            </a:r>
            <a:endParaRPr lang="sv-SE" dirty="0"/>
          </a:p>
        </p:txBody>
      </p:sp>
      <p:sp>
        <p:nvSpPr>
          <p:cNvPr id="20" name="Rundad rektangulär 19"/>
          <p:cNvSpPr/>
          <p:nvPr/>
        </p:nvSpPr>
        <p:spPr bwMode="auto">
          <a:xfrm>
            <a:off x="80355" y="2361053"/>
            <a:ext cx="970521" cy="666425"/>
          </a:xfrm>
          <a:prstGeom prst="wedgeRoundRectCallout">
            <a:avLst>
              <a:gd name="adj1" fmla="val 13378"/>
              <a:gd name="adj2" fmla="val 141682"/>
              <a:gd name="adj3" fmla="val 16667"/>
            </a:avLst>
          </a:prstGeom>
          <a:solidFill>
            <a:schemeClr val="tx2"/>
          </a:solidFill>
          <a:ln>
            <a:noFill/>
          </a:ln>
          <a:effectLst/>
          <a:extLst/>
        </p:spPr>
        <p:txBody>
          <a:bodyPr vert="horz" wrap="square" lIns="90000" tIns="46800" rIns="90000" bIns="46800" numCol="1" rtlCol="0" anchor="t" anchorCtr="0" compatLnSpc="1">
            <a:prstTxWarp prst="textNoShape">
              <a:avLst/>
            </a:prstTxWarp>
            <a:spAutoFit/>
          </a:bodyPr>
          <a:lstStyle/>
          <a:p>
            <a:r>
              <a:rPr lang="sv-SE" sz="1100" dirty="0" smtClean="0"/>
              <a:t>(8) 15/2  Kampanj-start</a:t>
            </a:r>
            <a:endParaRPr lang="sv-SE" sz="1100" dirty="0"/>
          </a:p>
        </p:txBody>
      </p:sp>
      <p:sp>
        <p:nvSpPr>
          <p:cNvPr id="21" name="Rundad rektangulär 20"/>
          <p:cNvSpPr/>
          <p:nvPr/>
        </p:nvSpPr>
        <p:spPr bwMode="auto">
          <a:xfrm>
            <a:off x="1091820" y="1861016"/>
            <a:ext cx="1105469" cy="1296384"/>
          </a:xfrm>
          <a:prstGeom prst="wedgeRoundRectCallout">
            <a:avLst>
              <a:gd name="adj1" fmla="val -43122"/>
              <a:gd name="adj2" fmla="val 79991"/>
              <a:gd name="adj3" fmla="val 16667"/>
            </a:avLst>
          </a:prstGeom>
          <a:solidFill>
            <a:schemeClr val="bg2">
              <a:lumMod val="40000"/>
              <a:lumOff val="60000"/>
            </a:schemeClr>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sv-SE" sz="1000" b="0" i="0" u="none" strike="noStrike" cap="none" normalizeH="0" baseline="0" dirty="0" smtClean="0">
                <a:ln>
                  <a:noFill/>
                </a:ln>
                <a:solidFill>
                  <a:schemeClr val="tx1"/>
                </a:solidFill>
                <a:effectLst/>
                <a:latin typeface="Verdana" pitchFamily="34" charset="0"/>
                <a:cs typeface="Arial" charset="0"/>
              </a:rPr>
              <a:t>Gällivare,</a:t>
            </a:r>
            <a:r>
              <a:rPr kumimoji="0" lang="sv-SE" sz="1000" b="0" i="0" u="none" strike="noStrike" cap="none" normalizeH="0" dirty="0" smtClean="0">
                <a:ln>
                  <a:noFill/>
                </a:ln>
                <a:solidFill>
                  <a:schemeClr val="tx1"/>
                </a:solidFill>
                <a:effectLst/>
                <a:latin typeface="Verdana" pitchFamily="34" charset="0"/>
                <a:cs typeface="Arial" charset="0"/>
              </a:rPr>
              <a:t> Skellefteå, Arvidsjaur,</a:t>
            </a:r>
          </a:p>
          <a:p>
            <a:r>
              <a:rPr lang="sv-SE" sz="1000" dirty="0" smtClean="0"/>
              <a:t>Haparanda, </a:t>
            </a:r>
            <a:r>
              <a:rPr lang="sv-SE" sz="1000" dirty="0"/>
              <a:t>Umeå, Lycksele</a:t>
            </a:r>
          </a:p>
          <a:p>
            <a:pPr marL="0" marR="0" indent="0" algn="l" defTabSz="914400" rtl="0" eaLnBrk="1" fontAlgn="base" latinLnBrk="0" hangingPunct="1">
              <a:lnSpc>
                <a:spcPct val="100000"/>
              </a:lnSpc>
              <a:spcBef>
                <a:spcPct val="0"/>
              </a:spcBef>
              <a:spcAft>
                <a:spcPct val="0"/>
              </a:spcAft>
              <a:buClrTx/>
              <a:buSzTx/>
              <a:buFontTx/>
              <a:buNone/>
              <a:tabLst/>
            </a:pPr>
            <a:endParaRPr kumimoji="0" lang="sv-SE" sz="1000" b="0" i="0" u="none" strike="noStrike" cap="none" normalizeH="0" baseline="0" dirty="0" smtClean="0">
              <a:ln>
                <a:noFill/>
              </a:ln>
              <a:solidFill>
                <a:schemeClr val="tx1"/>
              </a:solidFill>
              <a:effectLst/>
              <a:latin typeface="Verdana" pitchFamily="34" charset="0"/>
              <a:cs typeface="Arial" charset="0"/>
            </a:endParaRPr>
          </a:p>
        </p:txBody>
      </p:sp>
      <p:sp>
        <p:nvSpPr>
          <p:cNvPr id="24" name="Rundad rektangulär 23"/>
          <p:cNvSpPr/>
          <p:nvPr/>
        </p:nvSpPr>
        <p:spPr bwMode="auto">
          <a:xfrm>
            <a:off x="2244844" y="1993859"/>
            <a:ext cx="1119794" cy="955866"/>
          </a:xfrm>
          <a:prstGeom prst="wedgeRoundRectCallout">
            <a:avLst>
              <a:gd name="adj1" fmla="val -47117"/>
              <a:gd name="adj2" fmla="val 119013"/>
              <a:gd name="adj3" fmla="val 16667"/>
            </a:avLst>
          </a:prstGeom>
          <a:solidFill>
            <a:schemeClr val="bg2">
              <a:lumMod val="40000"/>
              <a:lumOff val="60000"/>
            </a:schemeClr>
          </a:solidFill>
          <a:ln>
            <a:noFill/>
          </a:ln>
          <a:effectLst/>
          <a:extLst/>
        </p:spPr>
        <p:txBody>
          <a:bodyPr vert="horz" wrap="square" lIns="90000" tIns="46800" rIns="90000" bIns="46800" numCol="1" rtlCol="0" anchor="t" anchorCtr="0" compatLnSpc="1">
            <a:prstTxWarp prst="textNoShape">
              <a:avLst/>
            </a:prstTxWarp>
            <a:spAutoFit/>
          </a:bodyPr>
          <a:lstStyle/>
          <a:p>
            <a:r>
              <a:rPr kumimoji="0" lang="sv-SE" sz="1000" b="0" i="0" u="none" strike="noStrike" cap="none" normalizeH="0" baseline="0" smtClean="0">
                <a:ln>
                  <a:noFill/>
                </a:ln>
                <a:solidFill>
                  <a:schemeClr val="tx1"/>
                </a:solidFill>
                <a:effectLst/>
              </a:rPr>
              <a:t>Borlänge,</a:t>
            </a:r>
          </a:p>
          <a:p>
            <a:r>
              <a:rPr kumimoji="0" lang="sv-SE" sz="1000" b="0" i="0" u="none" strike="noStrike" cap="none" normalizeH="0" baseline="0" smtClean="0">
                <a:ln>
                  <a:noFill/>
                </a:ln>
                <a:solidFill>
                  <a:schemeClr val="tx1"/>
                </a:solidFill>
                <a:effectLst/>
              </a:rPr>
              <a:t>Luleå</a:t>
            </a:r>
            <a:r>
              <a:rPr kumimoji="0" lang="sv-SE" sz="1000" b="0" i="0" u="none" strike="noStrike" cap="none" normalizeH="0" baseline="0" dirty="0" smtClean="0">
                <a:ln>
                  <a:noFill/>
                </a:ln>
                <a:solidFill>
                  <a:schemeClr val="tx1"/>
                </a:solidFill>
                <a:effectLst/>
              </a:rPr>
              <a:t>, Söderhamn, Härnösand, Västerås</a:t>
            </a:r>
          </a:p>
        </p:txBody>
      </p:sp>
      <p:sp>
        <p:nvSpPr>
          <p:cNvPr id="25" name="Rundad rektangulär 24"/>
          <p:cNvSpPr/>
          <p:nvPr/>
        </p:nvSpPr>
        <p:spPr bwMode="auto">
          <a:xfrm>
            <a:off x="3378286" y="2053380"/>
            <a:ext cx="1207362" cy="1126125"/>
          </a:xfrm>
          <a:prstGeom prst="wedgeRoundRectCallout">
            <a:avLst>
              <a:gd name="adj1" fmla="val -40559"/>
              <a:gd name="adj2" fmla="val 95125"/>
              <a:gd name="adj3" fmla="val 16667"/>
            </a:avLst>
          </a:prstGeom>
          <a:solidFill>
            <a:schemeClr val="bg2">
              <a:lumMod val="40000"/>
              <a:lumOff val="60000"/>
            </a:schemeClr>
          </a:solidFill>
          <a:ln>
            <a:noFill/>
          </a:ln>
          <a:effectLst/>
          <a:extLst/>
        </p:spPr>
        <p:txBody>
          <a:bodyPr vert="horz" wrap="square" lIns="90000" tIns="46800" rIns="90000" bIns="46800" numCol="1" rtlCol="0" anchor="t" anchorCtr="0" compatLnSpc="1">
            <a:prstTxWarp prst="textNoShape">
              <a:avLst/>
            </a:prstTxWarp>
            <a:spAutoFit/>
          </a:bodyPr>
          <a:lstStyle/>
          <a:p>
            <a:r>
              <a:rPr lang="sv-SE" sz="1000" dirty="0" smtClean="0"/>
              <a:t>Gävle, Södertälje, Enköping, Västervik, Linköping, Uppsala</a:t>
            </a:r>
            <a:endParaRPr kumimoji="0" lang="sv-SE" sz="1000" b="0" i="0" u="none" strike="noStrike" cap="none" normalizeH="0" baseline="0" dirty="0" smtClean="0">
              <a:ln>
                <a:noFill/>
              </a:ln>
              <a:solidFill>
                <a:schemeClr val="tx1"/>
              </a:solidFill>
              <a:effectLst/>
            </a:endParaRPr>
          </a:p>
        </p:txBody>
      </p:sp>
      <p:sp>
        <p:nvSpPr>
          <p:cNvPr id="17" name="Rundad rektangulär 16"/>
          <p:cNvSpPr/>
          <p:nvPr/>
        </p:nvSpPr>
        <p:spPr bwMode="auto">
          <a:xfrm>
            <a:off x="4621920" y="2053380"/>
            <a:ext cx="1168456" cy="955866"/>
          </a:xfrm>
          <a:prstGeom prst="wedgeRoundRectCallout">
            <a:avLst>
              <a:gd name="adj1" fmla="val -45889"/>
              <a:gd name="adj2" fmla="val 120625"/>
              <a:gd name="adj3" fmla="val 16667"/>
            </a:avLst>
          </a:prstGeom>
          <a:solidFill>
            <a:schemeClr val="bg2">
              <a:lumMod val="40000"/>
              <a:lumOff val="60000"/>
            </a:schemeClr>
          </a:solidFill>
          <a:ln>
            <a:noFill/>
          </a:ln>
          <a:effectLst/>
          <a:extLst/>
        </p:spPr>
        <p:txBody>
          <a:bodyPr vert="horz" wrap="square" lIns="90000" tIns="46800" rIns="90000" bIns="46800" numCol="1" rtlCol="0" anchor="t" anchorCtr="0" compatLnSpc="1">
            <a:prstTxWarp prst="textNoShape">
              <a:avLst/>
            </a:prstTxWarp>
            <a:spAutoFit/>
          </a:bodyPr>
          <a:lstStyle/>
          <a:p>
            <a:r>
              <a:rPr lang="sv-SE" sz="1000" dirty="0" smtClean="0"/>
              <a:t>Kalmar, Örebro, Växjö, Karlstad, Värnamo</a:t>
            </a:r>
            <a:endParaRPr kumimoji="0" lang="sv-SE" sz="1000" b="0" i="0" u="none" strike="noStrike" cap="none" normalizeH="0" baseline="0" dirty="0" smtClean="0">
              <a:ln>
                <a:noFill/>
              </a:ln>
              <a:solidFill>
                <a:schemeClr val="tx1"/>
              </a:solidFill>
              <a:effectLst/>
            </a:endParaRPr>
          </a:p>
        </p:txBody>
      </p:sp>
      <p:sp>
        <p:nvSpPr>
          <p:cNvPr id="22" name="Rundad rektangulär 21"/>
          <p:cNvSpPr/>
          <p:nvPr/>
        </p:nvSpPr>
        <p:spPr bwMode="auto">
          <a:xfrm>
            <a:off x="5842347" y="2053380"/>
            <a:ext cx="1073358" cy="785606"/>
          </a:xfrm>
          <a:prstGeom prst="wedgeRoundRectCallout">
            <a:avLst>
              <a:gd name="adj1" fmla="val -42246"/>
              <a:gd name="adj2" fmla="val 146386"/>
              <a:gd name="adj3" fmla="val 16667"/>
            </a:avLst>
          </a:prstGeom>
          <a:solidFill>
            <a:schemeClr val="bg2">
              <a:lumMod val="40000"/>
              <a:lumOff val="60000"/>
            </a:schemeClr>
          </a:solidFill>
          <a:ln>
            <a:noFill/>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sv-SE" sz="1000" dirty="0" smtClean="0"/>
              <a:t>Trollhättan, Kristianstad, Halmstad, Ystad</a:t>
            </a:r>
            <a:endParaRPr kumimoji="0" lang="sv-SE" sz="1000" b="0" i="0" u="none" strike="noStrike" cap="none" normalizeH="0" baseline="0" dirty="0" smtClean="0">
              <a:ln>
                <a:noFill/>
              </a:ln>
              <a:solidFill>
                <a:schemeClr val="tx1"/>
              </a:solidFill>
              <a:effectLst/>
            </a:endParaRPr>
          </a:p>
        </p:txBody>
      </p:sp>
      <p:sp>
        <p:nvSpPr>
          <p:cNvPr id="23" name="Rundad rektangulär 22"/>
          <p:cNvSpPr/>
          <p:nvPr/>
        </p:nvSpPr>
        <p:spPr bwMode="auto">
          <a:xfrm>
            <a:off x="6966413" y="2053380"/>
            <a:ext cx="1112267" cy="445088"/>
          </a:xfrm>
          <a:prstGeom prst="wedgeRoundRectCallout">
            <a:avLst>
              <a:gd name="adj1" fmla="val -57939"/>
              <a:gd name="adj2" fmla="val 287167"/>
              <a:gd name="adj3" fmla="val 16667"/>
            </a:avLst>
          </a:prstGeom>
          <a:solidFill>
            <a:schemeClr val="bg2">
              <a:lumMod val="40000"/>
              <a:lumOff val="60000"/>
            </a:schemeClr>
          </a:solidFill>
          <a:ln>
            <a:noFill/>
          </a:ln>
          <a:effectLst/>
          <a:extLst/>
        </p:spPr>
        <p:txBody>
          <a:bodyPr vert="horz" wrap="square" lIns="90000" tIns="46800" rIns="90000" bIns="46800" numCol="1" rtlCol="0" anchor="t" anchorCtr="0" compatLnSpc="1">
            <a:prstTxWarp prst="textNoShape">
              <a:avLst/>
            </a:prstTxWarp>
            <a:spAutoFit/>
          </a:bodyPr>
          <a:lstStyle/>
          <a:p>
            <a:r>
              <a:rPr lang="sv-SE" sz="1000" dirty="0" smtClean="0"/>
              <a:t>Helsingborg, Karlshamn</a:t>
            </a:r>
            <a:endParaRPr kumimoji="0" lang="sv-SE" sz="1000" b="0" i="0" u="none" strike="noStrike" cap="none" normalizeH="0" baseline="0" dirty="0" smtClean="0">
              <a:ln>
                <a:noFill/>
              </a:ln>
              <a:solidFill>
                <a:schemeClr val="tx1"/>
              </a:solidFill>
              <a:effectLst/>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847" y="3179505"/>
            <a:ext cx="1250436" cy="83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98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Kostnad informationssatsning</a:t>
            </a:r>
            <a:endParaRPr lang="sv-SE" dirty="0"/>
          </a:p>
        </p:txBody>
      </p:sp>
      <p:sp>
        <p:nvSpPr>
          <p:cNvPr id="3" name="Platshållare för innehåll 2"/>
          <p:cNvSpPr>
            <a:spLocks noGrp="1"/>
          </p:cNvSpPr>
          <p:nvPr>
            <p:ph idx="1"/>
          </p:nvPr>
        </p:nvSpPr>
        <p:spPr/>
        <p:txBody>
          <a:bodyPr/>
          <a:lstStyle/>
          <a:p>
            <a:r>
              <a:rPr lang="sv-SE" sz="1800" dirty="0"/>
              <a:t>Total kostnad informationssatsning 18 miljoner</a:t>
            </a:r>
          </a:p>
          <a:p>
            <a:r>
              <a:rPr lang="sv-SE" sz="1800" dirty="0"/>
              <a:t>Kampanjkostnad ca 15 miljoner</a:t>
            </a:r>
          </a:p>
          <a:p>
            <a:r>
              <a:rPr lang="sv-SE" sz="1800" dirty="0"/>
              <a:t>Informationsturné ca 3 miljoner</a:t>
            </a:r>
          </a:p>
        </p:txBody>
      </p:sp>
      <p:sp>
        <p:nvSpPr>
          <p:cNvPr id="4" name="Platshållare för sidfot 3"/>
          <p:cNvSpPr>
            <a:spLocks noGrp="1"/>
          </p:cNvSpPr>
          <p:nvPr>
            <p:ph type="ftr" sz="quarter" idx="4294967295"/>
          </p:nvPr>
        </p:nvSpPr>
        <p:spPr>
          <a:xfrm>
            <a:off x="4476750" y="6470650"/>
            <a:ext cx="2879725" cy="215900"/>
          </a:xfrm>
        </p:spPr>
        <p:txBody>
          <a:bodyPr/>
          <a:lstStyle/>
          <a:p>
            <a:r>
              <a:rPr lang="sv-SE" smtClean="0"/>
              <a:t>Pressträff orange kuvert 2016</a:t>
            </a:r>
            <a:endParaRPr lang="sv-SE"/>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073" y="3069771"/>
            <a:ext cx="4816927" cy="3211285"/>
          </a:xfrm>
          <a:prstGeom prst="rect">
            <a:avLst/>
          </a:prstGeom>
        </p:spPr>
      </p:pic>
    </p:spTree>
    <p:extLst>
      <p:ext uri="{BB962C8B-B14F-4D97-AF65-F5344CB8AC3E}">
        <p14:creationId xmlns:p14="http://schemas.microsoft.com/office/powerpoint/2010/main" val="299167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vet vi om pensionsspararna och pensionerna?</a:t>
            </a:r>
            <a:endParaRPr lang="sv-SE" dirty="0"/>
          </a:p>
        </p:txBody>
      </p:sp>
      <p:sp>
        <p:nvSpPr>
          <p:cNvPr id="3" name="Platshållare för innehåll 2"/>
          <p:cNvSpPr>
            <a:spLocks noGrp="1"/>
          </p:cNvSpPr>
          <p:nvPr>
            <p:ph idx="1"/>
          </p:nvPr>
        </p:nvSpPr>
        <p:spPr/>
        <p:txBody>
          <a:bodyPr/>
          <a:lstStyle/>
          <a:p>
            <a:endParaRPr lang="sv-SE"/>
          </a:p>
        </p:txBody>
      </p:sp>
      <p:sp>
        <p:nvSpPr>
          <p:cNvPr id="4" name="Platshållare för sidfot 3"/>
          <p:cNvSpPr>
            <a:spLocks noGrp="1"/>
          </p:cNvSpPr>
          <p:nvPr>
            <p:ph type="ftr" sz="quarter" idx="4294967295"/>
          </p:nvPr>
        </p:nvSpPr>
        <p:spPr>
          <a:xfrm>
            <a:off x="4476750" y="6470650"/>
            <a:ext cx="2879725" cy="215900"/>
          </a:xfrm>
        </p:spPr>
        <p:txBody>
          <a:bodyPr/>
          <a:lstStyle/>
          <a:p>
            <a:r>
              <a:rPr lang="sv-SE" smtClean="0"/>
              <a:t>Pressträff orange kuvert 2016</a:t>
            </a:r>
            <a:endParaRPr lang="sv-SE"/>
          </a:p>
        </p:txBody>
      </p:sp>
    </p:spTree>
    <p:extLst>
      <p:ext uri="{BB962C8B-B14F-4D97-AF65-F5344CB8AC3E}">
        <p14:creationId xmlns:p14="http://schemas.microsoft.com/office/powerpoint/2010/main" val="346431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rgbClr val="E34912"/>
                </a:solidFill>
              </a:rPr>
              <a:t>Utskick av orange kuvert</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358898525"/>
              </p:ext>
            </p:extLst>
          </p:nvPr>
        </p:nvGraphicFramePr>
        <p:xfrm>
          <a:off x="514350" y="1889125"/>
          <a:ext cx="8108950" cy="4506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035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Platshållare för innehåll 9"/>
          <p:cNvGraphicFramePr>
            <a:graphicFrameLocks noGrp="1"/>
          </p:cNvGraphicFramePr>
          <p:nvPr>
            <p:ph idx="1"/>
            <p:extLst>
              <p:ext uri="{D42A27DB-BD31-4B8C-83A1-F6EECF244321}">
                <p14:modId xmlns:p14="http://schemas.microsoft.com/office/powerpoint/2010/main" val="683433865"/>
              </p:ext>
            </p:extLst>
          </p:nvPr>
        </p:nvGraphicFramePr>
        <p:xfrm>
          <a:off x="514350" y="1889125"/>
          <a:ext cx="8108950" cy="450691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smtClean="0"/>
              <a:t>Utskick av orange kuvert, fem i topp utland</a:t>
            </a:r>
            <a:endParaRPr lang="sv-SE" dirty="0"/>
          </a:p>
        </p:txBody>
      </p:sp>
      <p:graphicFrame>
        <p:nvGraphicFramePr>
          <p:cNvPr id="11" name="Diagram 10"/>
          <p:cNvGraphicFramePr>
            <a:graphicFrameLocks/>
          </p:cNvGraphicFramePr>
          <p:nvPr>
            <p:extLst>
              <p:ext uri="{D42A27DB-BD31-4B8C-83A1-F6EECF244321}">
                <p14:modId xmlns:p14="http://schemas.microsoft.com/office/powerpoint/2010/main" val="2278499358"/>
              </p:ext>
            </p:extLst>
          </p:nvPr>
        </p:nvGraphicFramePr>
        <p:xfrm>
          <a:off x="936171" y="2046514"/>
          <a:ext cx="6389915" cy="42018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421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Årets orange kuvert</a:t>
            </a:r>
            <a:endParaRPr lang="sv-SE" dirty="0"/>
          </a:p>
        </p:txBody>
      </p:sp>
      <p:sp>
        <p:nvSpPr>
          <p:cNvPr id="3" name="Platshållare för innehåll 2"/>
          <p:cNvSpPr>
            <a:spLocks noGrp="1"/>
          </p:cNvSpPr>
          <p:nvPr>
            <p:ph idx="1"/>
          </p:nvPr>
        </p:nvSpPr>
        <p:spPr/>
        <p:txBody>
          <a:bodyPr/>
          <a:lstStyle/>
          <a:p>
            <a:r>
              <a:rPr lang="sv-SE" dirty="0" smtClean="0"/>
              <a:t>Årsbesked till pensionärer:</a:t>
            </a:r>
            <a:r>
              <a:rPr lang="sv-SE" dirty="0"/>
              <a:t/>
            </a:r>
            <a:br>
              <a:rPr lang="sv-SE" dirty="0"/>
            </a:br>
            <a:r>
              <a:rPr lang="nn-NO" dirty="0" smtClean="0"/>
              <a:t>1 </a:t>
            </a:r>
            <a:r>
              <a:rPr lang="nn-NO" dirty="0"/>
              <a:t>493 815 varav 98 434 utlandsadresser</a:t>
            </a:r>
            <a:r>
              <a:rPr lang="sv-SE" dirty="0" smtClean="0"/>
              <a:t> </a:t>
            </a:r>
          </a:p>
          <a:p>
            <a:r>
              <a:rPr lang="sv-SE" dirty="0" smtClean="0"/>
              <a:t>Årsbesked till pensionssparare:</a:t>
            </a:r>
            <a:br>
              <a:rPr lang="sv-SE" dirty="0" smtClean="0"/>
            </a:br>
            <a:r>
              <a:rPr lang="sv-SE" dirty="0" smtClean="0"/>
              <a:t>5 </a:t>
            </a:r>
            <a:r>
              <a:rPr lang="sv-SE" dirty="0"/>
              <a:t>635 000, </a:t>
            </a:r>
            <a:r>
              <a:rPr lang="sv-SE" dirty="0" smtClean="0"/>
              <a:t>varav utlandsadresser </a:t>
            </a:r>
            <a:r>
              <a:rPr lang="sv-SE" dirty="0"/>
              <a:t>250 </a:t>
            </a:r>
            <a:r>
              <a:rPr lang="sv-SE" dirty="0" smtClean="0"/>
              <a:t>000</a:t>
            </a:r>
          </a:p>
          <a:p>
            <a:r>
              <a:rPr lang="sv-SE" dirty="0"/>
              <a:t>Digitala (utöver papper): </a:t>
            </a:r>
            <a:r>
              <a:rPr lang="sv-SE" dirty="0" smtClean="0"/>
              <a:t/>
            </a:r>
            <a:br>
              <a:rPr lang="sv-SE" dirty="0" smtClean="0"/>
            </a:br>
            <a:r>
              <a:rPr lang="sv-SE" dirty="0" smtClean="0"/>
              <a:t>48 000 </a:t>
            </a:r>
            <a:r>
              <a:rPr lang="sv-SE" dirty="0"/>
              <a:t>digitala, varav pensionärer </a:t>
            </a:r>
            <a:r>
              <a:rPr lang="sv-SE" dirty="0" smtClean="0"/>
              <a:t>28 000 </a:t>
            </a:r>
          </a:p>
          <a:p>
            <a:pPr marL="0" indent="0">
              <a:buNone/>
            </a:pPr>
            <a:endParaRPr lang="sv-SE" dirty="0"/>
          </a:p>
        </p:txBody>
      </p:sp>
      <p:sp>
        <p:nvSpPr>
          <p:cNvPr id="4" name="Platshållare för sidfot 3"/>
          <p:cNvSpPr>
            <a:spLocks noGrp="1"/>
          </p:cNvSpPr>
          <p:nvPr>
            <p:ph type="ftr" sz="quarter" idx="4294967295"/>
          </p:nvPr>
        </p:nvSpPr>
        <p:spPr>
          <a:xfrm>
            <a:off x="4476750" y="6470650"/>
            <a:ext cx="2879725" cy="215900"/>
          </a:xfrm>
        </p:spPr>
        <p:txBody>
          <a:bodyPr/>
          <a:lstStyle/>
          <a:p>
            <a:r>
              <a:rPr lang="sv-SE" smtClean="0"/>
              <a:t>Pressträff orange kuvert 2016</a:t>
            </a:r>
            <a:endParaRPr lang="sv-SE"/>
          </a:p>
        </p:txBody>
      </p:sp>
    </p:spTree>
    <p:extLst>
      <p:ext uri="{BB962C8B-B14F-4D97-AF65-F5344CB8AC3E}">
        <p14:creationId xmlns:p14="http://schemas.microsoft.com/office/powerpoint/2010/main" val="336622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Alternativ pensionsålder för olika årskullar </a:t>
            </a:r>
            <a:endParaRPr lang="sv-SE" dirty="0"/>
          </a:p>
        </p:txBody>
      </p:sp>
      <p:sp>
        <p:nvSpPr>
          <p:cNvPr id="4" name="Platshållare för sidfot 3"/>
          <p:cNvSpPr>
            <a:spLocks noGrp="1"/>
          </p:cNvSpPr>
          <p:nvPr>
            <p:ph type="ftr" sz="quarter" idx="4294967295"/>
          </p:nvPr>
        </p:nvSpPr>
        <p:spPr>
          <a:xfrm>
            <a:off x="4476750" y="6470650"/>
            <a:ext cx="2879725" cy="215900"/>
          </a:xfrm>
          <a:prstGeom prst="rect">
            <a:avLst/>
          </a:prstGeom>
        </p:spPr>
        <p:txBody>
          <a:bodyPr/>
          <a:lstStyle/>
          <a:p>
            <a:r>
              <a:rPr lang="sv-SE" smtClean="0"/>
              <a:t>Pressträff orange kuvert 2016</a:t>
            </a:r>
            <a:endParaRPr lang="sv-SE"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6640" y="2200275"/>
            <a:ext cx="8295254" cy="374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8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Intjänade pensionsrätter fördelat </a:t>
            </a:r>
            <a:r>
              <a:rPr lang="sv-SE" dirty="0"/>
              <a:t>på kön och </a:t>
            </a:r>
            <a:r>
              <a:rPr lang="sv-SE" dirty="0" smtClean="0"/>
              <a:t>ålder, inrikes bosatta</a:t>
            </a:r>
            <a:endParaRPr lang="sv-SE" dirty="0"/>
          </a:p>
        </p:txBody>
      </p:sp>
      <p:graphicFrame>
        <p:nvGraphicFramePr>
          <p:cNvPr id="7" name="Diagram 6"/>
          <p:cNvGraphicFramePr>
            <a:graphicFrameLocks/>
          </p:cNvGraphicFramePr>
          <p:nvPr>
            <p:extLst>
              <p:ext uri="{D42A27DB-BD31-4B8C-83A1-F6EECF244321}">
                <p14:modId xmlns:p14="http://schemas.microsoft.com/office/powerpoint/2010/main" val="2639637477"/>
              </p:ext>
            </p:extLst>
          </p:nvPr>
        </p:nvGraphicFramePr>
        <p:xfrm>
          <a:off x="348792" y="1894788"/>
          <a:ext cx="8423734" cy="43893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826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Pensionskapital fördelat </a:t>
            </a:r>
            <a:r>
              <a:rPr lang="sv-SE" dirty="0"/>
              <a:t>på kön och </a:t>
            </a:r>
            <a:r>
              <a:rPr lang="sv-SE" dirty="0" smtClean="0"/>
              <a:t>ålder, inrikes bosatta</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616764503"/>
              </p:ext>
            </p:extLst>
          </p:nvPr>
        </p:nvGraphicFramePr>
        <p:xfrm>
          <a:off x="300038" y="1914524"/>
          <a:ext cx="8323262" cy="4481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6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1448" y="897511"/>
            <a:ext cx="8108950" cy="835025"/>
          </a:xfrm>
        </p:spPr>
        <p:txBody>
          <a:bodyPr/>
          <a:lstStyle/>
          <a:p>
            <a:r>
              <a:rPr lang="sv-SE" dirty="0" smtClean="0"/>
              <a:t>Genomsnittliga pensionsrätter per län samt </a:t>
            </a:r>
            <a:r>
              <a:rPr lang="sv-SE" dirty="0"/>
              <a:t>ökningen av medelvärdet </a:t>
            </a:r>
            <a:r>
              <a:rPr lang="sv-SE" dirty="0" smtClean="0"/>
              <a:t>under 2014</a:t>
            </a:r>
            <a:endParaRPr lang="sv-SE" dirty="0"/>
          </a:p>
        </p:txBody>
      </p:sp>
      <p:sp>
        <p:nvSpPr>
          <p:cNvPr id="6" name="Platshållare för sidfot 5"/>
          <p:cNvSpPr>
            <a:spLocks noGrp="1"/>
          </p:cNvSpPr>
          <p:nvPr>
            <p:ph type="ftr" sz="quarter" idx="4294967295"/>
          </p:nvPr>
        </p:nvSpPr>
        <p:spPr>
          <a:xfrm>
            <a:off x="4476750" y="6470650"/>
            <a:ext cx="2879725" cy="215900"/>
          </a:xfrm>
          <a:prstGeom prst="rect">
            <a:avLst/>
          </a:prstGeom>
        </p:spPr>
        <p:txBody>
          <a:bodyPr/>
          <a:lstStyle/>
          <a:p>
            <a:r>
              <a:rPr lang="sv-SE" smtClean="0"/>
              <a:t>Pressträff orange kuvert 2016</a:t>
            </a:r>
            <a:endParaRPr lang="sv-SE" dirty="0"/>
          </a:p>
        </p:txBody>
      </p:sp>
      <p:graphicFrame>
        <p:nvGraphicFramePr>
          <p:cNvPr id="12" name="Diagram 11"/>
          <p:cNvGraphicFramePr>
            <a:graphicFrameLocks/>
          </p:cNvGraphicFramePr>
          <p:nvPr>
            <p:extLst>
              <p:ext uri="{D42A27DB-BD31-4B8C-83A1-F6EECF244321}">
                <p14:modId xmlns:p14="http://schemas.microsoft.com/office/powerpoint/2010/main" val="2689706709"/>
              </p:ext>
            </p:extLst>
          </p:nvPr>
        </p:nvGraphicFramePr>
        <p:xfrm>
          <a:off x="645686" y="1890687"/>
          <a:ext cx="7324725" cy="44529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705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Vårt typfall</a:t>
            </a:r>
            <a:endParaRPr lang="sv-SE" dirty="0"/>
          </a:p>
        </p:txBody>
      </p:sp>
      <p:sp>
        <p:nvSpPr>
          <p:cNvPr id="6" name="Platshållare för sidfot 5"/>
          <p:cNvSpPr>
            <a:spLocks noGrp="1"/>
          </p:cNvSpPr>
          <p:nvPr>
            <p:ph type="ftr" sz="quarter" idx="4294967295"/>
          </p:nvPr>
        </p:nvSpPr>
        <p:spPr>
          <a:xfrm>
            <a:off x="4476750" y="6470650"/>
            <a:ext cx="2879725" cy="215900"/>
          </a:xfrm>
          <a:prstGeom prst="rect">
            <a:avLst/>
          </a:prstGeom>
        </p:spPr>
        <p:txBody>
          <a:bodyPr/>
          <a:lstStyle/>
          <a:p>
            <a:r>
              <a:rPr lang="sv-SE" smtClean="0"/>
              <a:t>Pressträff orange kuvert 2016</a:t>
            </a:r>
            <a:endParaRPr lang="sv-SE"/>
          </a:p>
        </p:txBody>
      </p:sp>
      <p:sp>
        <p:nvSpPr>
          <p:cNvPr id="3" name="Platshållare för innehåll 2"/>
          <p:cNvSpPr>
            <a:spLocks noGrp="1"/>
          </p:cNvSpPr>
          <p:nvPr>
            <p:ph idx="1"/>
          </p:nvPr>
        </p:nvSpPr>
        <p:spPr/>
        <p:txBody>
          <a:bodyPr/>
          <a:lstStyle/>
          <a:p>
            <a:pPr>
              <a:lnSpc>
                <a:spcPct val="150000"/>
              </a:lnSpc>
            </a:pPr>
            <a:r>
              <a:rPr lang="sv-SE" dirty="0" smtClean="0"/>
              <a:t>Född 1974</a:t>
            </a:r>
          </a:p>
          <a:p>
            <a:pPr>
              <a:lnSpc>
                <a:spcPct val="150000"/>
              </a:lnSpc>
            </a:pPr>
            <a:r>
              <a:rPr lang="sv-SE" dirty="0" smtClean="0"/>
              <a:t>Börjar arbeta vid 23 års ålder</a:t>
            </a:r>
          </a:p>
          <a:p>
            <a:pPr>
              <a:lnSpc>
                <a:spcPct val="150000"/>
              </a:lnSpc>
            </a:pPr>
            <a:r>
              <a:rPr lang="sv-SE" dirty="0" smtClean="0"/>
              <a:t>Går i pension vid 65 år eller vid alternativ pensionsålder, 68 år 6 månader</a:t>
            </a:r>
          </a:p>
          <a:p>
            <a:pPr>
              <a:lnSpc>
                <a:spcPct val="150000"/>
              </a:lnSpc>
            </a:pPr>
            <a:r>
              <a:rPr lang="sv-SE" dirty="0" smtClean="0"/>
              <a:t>Inkomst som genomsnitt i respektve län</a:t>
            </a:r>
          </a:p>
          <a:p>
            <a:pPr>
              <a:lnSpc>
                <a:spcPct val="150000"/>
              </a:lnSpc>
            </a:pPr>
            <a:r>
              <a:rPr lang="sv-SE" dirty="0" smtClean="0"/>
              <a:t>Prognosen uttryckt i 2015 års löner</a:t>
            </a:r>
          </a:p>
          <a:p>
            <a:pPr>
              <a:lnSpc>
                <a:spcPct val="150000"/>
              </a:lnSpc>
            </a:pPr>
            <a:r>
              <a:rPr lang="sv-SE" dirty="0" smtClean="0"/>
              <a:t>Tjänstepension inom avtalsområde SAF-LO</a:t>
            </a:r>
          </a:p>
          <a:p>
            <a:endParaRPr lang="sv-SE" dirty="0"/>
          </a:p>
        </p:txBody>
      </p:sp>
    </p:spTree>
    <p:extLst>
      <p:ext uri="{BB962C8B-B14F-4D97-AF65-F5344CB8AC3E}">
        <p14:creationId xmlns:p14="http://schemas.microsoft.com/office/powerpoint/2010/main" val="77543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1719" y="1051330"/>
            <a:ext cx="8108950" cy="835025"/>
          </a:xfrm>
        </p:spPr>
        <p:txBody>
          <a:bodyPr/>
          <a:lstStyle/>
          <a:p>
            <a:r>
              <a:rPr lang="sv-SE" dirty="0" smtClean="0"/>
              <a:t/>
            </a:r>
            <a:br>
              <a:rPr lang="sv-SE" dirty="0" smtClean="0"/>
            </a:br>
            <a:r>
              <a:rPr lang="sv-SE" dirty="0"/>
              <a:t>Skillnad i </a:t>
            </a:r>
            <a:r>
              <a:rPr lang="sv-SE" dirty="0" smtClean="0"/>
              <a:t>total pension</a:t>
            </a:r>
            <a:r>
              <a:rPr lang="sv-SE" dirty="0"/>
              <a:t>, länsvis före och efter skatt jämfört med riket för typfall, pensionering vid </a:t>
            </a:r>
            <a:r>
              <a:rPr lang="sv-SE" dirty="0" smtClean="0"/>
              <a:t>65 </a:t>
            </a:r>
            <a:r>
              <a:rPr lang="sv-SE" dirty="0"/>
              <a:t>års </a:t>
            </a:r>
            <a:r>
              <a:rPr lang="sv-SE" dirty="0" smtClean="0"/>
              <a:t>ålder </a:t>
            </a:r>
            <a:endParaRPr lang="sv-SE" dirty="0"/>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245204904"/>
              </p:ext>
            </p:extLst>
          </p:nvPr>
        </p:nvGraphicFramePr>
        <p:xfrm>
          <a:off x="514350" y="1889125"/>
          <a:ext cx="8108950" cy="4506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415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1719" y="1051330"/>
            <a:ext cx="8108950" cy="835025"/>
          </a:xfrm>
        </p:spPr>
        <p:txBody>
          <a:bodyPr/>
          <a:lstStyle/>
          <a:p>
            <a:r>
              <a:rPr lang="sv-SE" dirty="0" smtClean="0"/>
              <a:t/>
            </a:r>
            <a:br>
              <a:rPr lang="sv-SE" dirty="0" smtClean="0"/>
            </a:br>
            <a:r>
              <a:rPr lang="sv-SE" dirty="0"/>
              <a:t>Skillnad i </a:t>
            </a:r>
            <a:r>
              <a:rPr lang="sv-SE" dirty="0" smtClean="0"/>
              <a:t>total pension</a:t>
            </a:r>
            <a:r>
              <a:rPr lang="sv-SE" dirty="0"/>
              <a:t>, länsvis före och efter skatt jämfört med riket för typfall, pensionering vid 65 års </a:t>
            </a:r>
            <a:r>
              <a:rPr lang="sv-SE" dirty="0" smtClean="0"/>
              <a:t>ålder</a:t>
            </a:r>
            <a:endParaRPr lang="sv-SE" dirty="0"/>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3498055932"/>
              </p:ext>
            </p:extLst>
          </p:nvPr>
        </p:nvGraphicFramePr>
        <p:xfrm>
          <a:off x="514350" y="1889125"/>
          <a:ext cx="8108950" cy="4506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582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1719" y="1051330"/>
            <a:ext cx="8108950" cy="835025"/>
          </a:xfrm>
        </p:spPr>
        <p:txBody>
          <a:bodyPr/>
          <a:lstStyle/>
          <a:p>
            <a:r>
              <a:rPr lang="sv-SE" dirty="0" smtClean="0"/>
              <a:t/>
            </a:r>
            <a:br>
              <a:rPr lang="sv-SE" dirty="0" smtClean="0"/>
            </a:br>
            <a:r>
              <a:rPr lang="sv-SE" dirty="0"/>
              <a:t>Skillnad i </a:t>
            </a:r>
            <a:r>
              <a:rPr lang="sv-SE" dirty="0" smtClean="0"/>
              <a:t>total pension</a:t>
            </a:r>
            <a:r>
              <a:rPr lang="sv-SE" dirty="0"/>
              <a:t>, länsvis före och efter skatt jämfört med riket för typfall, pensionering vid </a:t>
            </a:r>
            <a:r>
              <a:rPr lang="sv-SE" dirty="0" smtClean="0"/>
              <a:t>68,5 </a:t>
            </a:r>
            <a:r>
              <a:rPr lang="sv-SE" dirty="0"/>
              <a:t>års </a:t>
            </a:r>
            <a:r>
              <a:rPr lang="sv-SE" dirty="0" smtClean="0"/>
              <a:t>ålder</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624205150"/>
              </p:ext>
            </p:extLst>
          </p:nvPr>
        </p:nvGraphicFramePr>
        <p:xfrm>
          <a:off x="514350" y="1889125"/>
          <a:ext cx="8108950" cy="4506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057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1719" y="1051330"/>
            <a:ext cx="8108950" cy="835025"/>
          </a:xfrm>
        </p:spPr>
        <p:txBody>
          <a:bodyPr/>
          <a:lstStyle/>
          <a:p>
            <a:r>
              <a:rPr lang="sv-SE" dirty="0" smtClean="0"/>
              <a:t>Skillnad i total pension, länsvis före och efter skatt jämfört med riket för typfall, pensionering vid 68,5 års ålder</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3432415675"/>
              </p:ext>
            </p:extLst>
          </p:nvPr>
        </p:nvGraphicFramePr>
        <p:xfrm>
          <a:off x="514350" y="1889125"/>
          <a:ext cx="8108950" cy="4506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550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1719" y="1051330"/>
            <a:ext cx="8108950" cy="835025"/>
          </a:xfrm>
        </p:spPr>
        <p:txBody>
          <a:bodyPr/>
          <a:lstStyle/>
          <a:p>
            <a:r>
              <a:rPr lang="sv-SE" dirty="0" smtClean="0"/>
              <a:t/>
            </a:r>
            <a:br>
              <a:rPr lang="sv-SE" dirty="0" smtClean="0"/>
            </a:br>
            <a:r>
              <a:rPr lang="sv-SE" dirty="0"/>
              <a:t>Skillnad i pension, </a:t>
            </a:r>
            <a:r>
              <a:rPr lang="sv-SE" dirty="0" smtClean="0"/>
              <a:t>kommunvis </a:t>
            </a:r>
            <a:r>
              <a:rPr lang="sv-SE" dirty="0"/>
              <a:t>före och efter skatt jämfört med riket för typfall, pensionering vid 65 års ålder</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4121203855"/>
              </p:ext>
            </p:extLst>
          </p:nvPr>
        </p:nvGraphicFramePr>
        <p:xfrm>
          <a:off x="514350" y="1889125"/>
          <a:ext cx="8108950" cy="4506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37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Orange kuvert</a:t>
            </a:r>
            <a:endParaRPr lang="sv-SE" dirty="0"/>
          </a:p>
        </p:txBody>
      </p:sp>
      <p:sp>
        <p:nvSpPr>
          <p:cNvPr id="4" name="Platshållare för sidfot 3"/>
          <p:cNvSpPr>
            <a:spLocks noGrp="1"/>
          </p:cNvSpPr>
          <p:nvPr>
            <p:ph type="ftr" sz="quarter" idx="4294967295"/>
          </p:nvPr>
        </p:nvSpPr>
        <p:spPr>
          <a:xfrm>
            <a:off x="4476750" y="6470650"/>
            <a:ext cx="2879725" cy="215900"/>
          </a:xfrm>
        </p:spPr>
        <p:txBody>
          <a:bodyPr/>
          <a:lstStyle/>
          <a:p>
            <a:r>
              <a:rPr lang="sv-SE" smtClean="0"/>
              <a:t>Pressträff orange kuvert 2016</a:t>
            </a:r>
            <a:endParaRPr lang="sv-SE"/>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4345" t="17743" r="32293" b="8589"/>
          <a:stretch/>
        </p:blipFill>
        <p:spPr bwMode="auto">
          <a:xfrm rot="574234">
            <a:off x="4430485" y="695453"/>
            <a:ext cx="3984173" cy="549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http://www.pensionsmyndigheten.se/images/18.361b851614f842fc4f513cba/1446806343961/140109_2_0105_Pri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60" y="1818685"/>
            <a:ext cx="4206875" cy="28032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8771" y="5889171"/>
            <a:ext cx="1649186" cy="59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75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1719" y="1051330"/>
            <a:ext cx="8108950" cy="835025"/>
          </a:xfrm>
        </p:spPr>
        <p:txBody>
          <a:bodyPr/>
          <a:lstStyle/>
          <a:p>
            <a:r>
              <a:rPr lang="sv-SE" dirty="0" smtClean="0"/>
              <a:t/>
            </a:r>
            <a:br>
              <a:rPr lang="sv-SE" dirty="0" smtClean="0"/>
            </a:br>
            <a:r>
              <a:rPr lang="sv-SE" dirty="0"/>
              <a:t>Skillnad i </a:t>
            </a:r>
            <a:r>
              <a:rPr lang="sv-SE" dirty="0" smtClean="0"/>
              <a:t>total pension</a:t>
            </a:r>
            <a:r>
              <a:rPr lang="sv-SE" dirty="0"/>
              <a:t>, </a:t>
            </a:r>
            <a:r>
              <a:rPr lang="sv-SE" dirty="0" smtClean="0"/>
              <a:t>kommunvis </a:t>
            </a:r>
            <a:r>
              <a:rPr lang="sv-SE" dirty="0"/>
              <a:t>före och efter skatt jämfört med riket för typfall, pensionering vid 65 års ålder</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1673674545"/>
              </p:ext>
            </p:extLst>
          </p:nvPr>
        </p:nvGraphicFramePr>
        <p:xfrm>
          <a:off x="514350" y="1889125"/>
          <a:ext cx="8108950" cy="4506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258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är viktigast för pensionen? </a:t>
            </a:r>
            <a:endParaRPr lang="sv-SE" dirty="0"/>
          </a:p>
        </p:txBody>
      </p:sp>
      <p:sp>
        <p:nvSpPr>
          <p:cNvPr id="4" name="Platshållare för sidfot 3"/>
          <p:cNvSpPr>
            <a:spLocks noGrp="1"/>
          </p:cNvSpPr>
          <p:nvPr>
            <p:ph type="ftr" sz="quarter" idx="4294967295"/>
          </p:nvPr>
        </p:nvSpPr>
        <p:spPr>
          <a:xfrm>
            <a:off x="4476750" y="6470650"/>
            <a:ext cx="2879725" cy="215900"/>
          </a:xfrm>
        </p:spPr>
        <p:txBody>
          <a:bodyPr/>
          <a:lstStyle/>
          <a:p>
            <a:r>
              <a:rPr lang="sv-SE" smtClean="0"/>
              <a:t>Pressträff orange kuvert 2016</a:t>
            </a:r>
            <a:endParaRPr lang="sv-SE"/>
          </a:p>
        </p:txBody>
      </p:sp>
    </p:spTree>
    <p:extLst>
      <p:ext uri="{BB962C8B-B14F-4D97-AF65-F5344CB8AC3E}">
        <p14:creationId xmlns:p14="http://schemas.microsoft.com/office/powerpoint/2010/main" val="224488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Olika livssituationer, exempel</a:t>
            </a:r>
            <a:endParaRPr lang="sv-SE" dirty="0"/>
          </a:p>
        </p:txBody>
      </p:sp>
      <p:sp>
        <p:nvSpPr>
          <p:cNvPr id="3" name="Platshållare för innehåll 2"/>
          <p:cNvSpPr>
            <a:spLocks noGrp="1"/>
          </p:cNvSpPr>
          <p:nvPr>
            <p:ph idx="1"/>
          </p:nvPr>
        </p:nvSpPr>
        <p:spPr/>
        <p:txBody>
          <a:bodyPr/>
          <a:lstStyle/>
          <a:p>
            <a:pPr marL="0" indent="0">
              <a:buNone/>
            </a:pPr>
            <a:r>
              <a:rPr lang="sv-SE" b="1" dirty="0"/>
              <a:t>Att fundera på när du köper bostad:</a:t>
            </a:r>
          </a:p>
          <a:p>
            <a:r>
              <a:rPr lang="sv-SE" dirty="0"/>
              <a:t>I samband med att du tecknar bostadslån brukar banken vilja gå igenom din pension. </a:t>
            </a:r>
            <a:endParaRPr lang="sv-SE" dirty="0" smtClean="0"/>
          </a:p>
          <a:p>
            <a:r>
              <a:rPr lang="sv-SE" dirty="0" smtClean="0"/>
              <a:t>Tänk på </a:t>
            </a:r>
            <a:r>
              <a:rPr lang="sv-SE" dirty="0"/>
              <a:t>att du inte behöver välja fonder för </a:t>
            </a:r>
            <a:r>
              <a:rPr lang="sv-SE" dirty="0" smtClean="0"/>
              <a:t>din premiepension</a:t>
            </a:r>
            <a:r>
              <a:rPr lang="sv-SE" dirty="0"/>
              <a:t> och din </a:t>
            </a:r>
            <a:r>
              <a:rPr lang="sv-SE" dirty="0" smtClean="0"/>
              <a:t>tjänstepension</a:t>
            </a:r>
            <a:r>
              <a:rPr lang="sv-SE" dirty="0"/>
              <a:t> om du inte vill. </a:t>
            </a:r>
            <a:endParaRPr lang="sv-SE" dirty="0" smtClean="0"/>
          </a:p>
          <a:p>
            <a:r>
              <a:rPr lang="sv-SE" dirty="0" smtClean="0"/>
              <a:t>En </a:t>
            </a:r>
            <a:r>
              <a:rPr lang="sv-SE" dirty="0"/>
              <a:t>del vill spara extra till sin pension. Då är det bra att känna till </a:t>
            </a:r>
            <a:r>
              <a:rPr lang="sv-SE" dirty="0" smtClean="0"/>
              <a:t>att reglerna för privat pensionssparande har ändrats. </a:t>
            </a:r>
          </a:p>
          <a:p>
            <a:r>
              <a:rPr lang="sv-SE" dirty="0" smtClean="0"/>
              <a:t>Välj </a:t>
            </a:r>
            <a:r>
              <a:rPr lang="sv-SE" dirty="0"/>
              <a:t>ett sparande med låg avgift. Om du pensionssparar i många år och har en hög avgift riskerar ditt sparande att urholkas. </a:t>
            </a:r>
          </a:p>
        </p:txBody>
      </p:sp>
      <p:sp>
        <p:nvSpPr>
          <p:cNvPr id="4" name="Platshållare för sidfot 3"/>
          <p:cNvSpPr>
            <a:spLocks noGrp="1"/>
          </p:cNvSpPr>
          <p:nvPr>
            <p:ph type="ftr" sz="quarter" idx="4294967295"/>
          </p:nvPr>
        </p:nvSpPr>
        <p:spPr>
          <a:xfrm>
            <a:off x="4476750" y="6470650"/>
            <a:ext cx="2879725" cy="215900"/>
          </a:xfrm>
        </p:spPr>
        <p:txBody>
          <a:bodyPr/>
          <a:lstStyle/>
          <a:p>
            <a:r>
              <a:rPr lang="sv-SE" smtClean="0"/>
              <a:t>Pressträff orange kuvert 2016</a:t>
            </a:r>
            <a:endParaRPr lang="sv-SE"/>
          </a:p>
        </p:txBody>
      </p:sp>
    </p:spTree>
    <p:extLst>
      <p:ext uri="{BB962C8B-B14F-4D97-AF65-F5344CB8AC3E}">
        <p14:creationId xmlns:p14="http://schemas.microsoft.com/office/powerpoint/2010/main" val="423618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Viktigaste budskapet kring pension</a:t>
            </a:r>
            <a:endParaRPr lang="sv-SE" dirty="0"/>
          </a:p>
        </p:txBody>
      </p:sp>
      <p:sp>
        <p:nvSpPr>
          <p:cNvPr id="3" name="Platshållare för innehåll 2"/>
          <p:cNvSpPr>
            <a:spLocks noGrp="1"/>
          </p:cNvSpPr>
          <p:nvPr>
            <p:ph idx="1"/>
          </p:nvPr>
        </p:nvSpPr>
        <p:spPr/>
        <p:txBody>
          <a:bodyPr/>
          <a:lstStyle/>
          <a:p>
            <a:r>
              <a:rPr lang="sv-SE" dirty="0" smtClean="0"/>
              <a:t>Jobb ger pension, hela livets inkomster påverkar pensionen</a:t>
            </a:r>
          </a:p>
          <a:p>
            <a:r>
              <a:rPr lang="sv-SE" dirty="0" smtClean="0"/>
              <a:t>Se till att ha en tjänstepension via din arbetsgivare</a:t>
            </a:r>
            <a:endParaRPr lang="sv-SE" dirty="0"/>
          </a:p>
        </p:txBody>
      </p:sp>
      <p:sp>
        <p:nvSpPr>
          <p:cNvPr id="4" name="Platshållare för sidfot 3"/>
          <p:cNvSpPr>
            <a:spLocks noGrp="1"/>
          </p:cNvSpPr>
          <p:nvPr>
            <p:ph type="ftr" sz="quarter" idx="4294967295"/>
          </p:nvPr>
        </p:nvSpPr>
        <p:spPr>
          <a:xfrm>
            <a:off x="4476750" y="6470650"/>
            <a:ext cx="2879725" cy="215900"/>
          </a:xfrm>
        </p:spPr>
        <p:txBody>
          <a:bodyPr/>
          <a:lstStyle/>
          <a:p>
            <a:r>
              <a:rPr lang="sv-SE" smtClean="0"/>
              <a:t>Pressträff orange kuvert 2016</a:t>
            </a:r>
            <a:endParaRPr lang="sv-SE"/>
          </a:p>
        </p:txBody>
      </p:sp>
    </p:spTree>
    <p:extLst>
      <p:ext uri="{BB962C8B-B14F-4D97-AF65-F5344CB8AC3E}">
        <p14:creationId xmlns:p14="http://schemas.microsoft.com/office/powerpoint/2010/main" val="416398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sidfot 3"/>
          <p:cNvSpPr>
            <a:spLocks noGrp="1"/>
          </p:cNvSpPr>
          <p:nvPr>
            <p:ph type="ftr" sz="quarter" idx="12"/>
          </p:nvPr>
        </p:nvSpPr>
        <p:spPr/>
        <p:txBody>
          <a:bodyPr/>
          <a:lstStyle/>
          <a:p>
            <a:r>
              <a:rPr lang="sv-SE" smtClean="0"/>
              <a:t>Pressträff orange kuvert 2016</a:t>
            </a:r>
            <a:endParaRPr lang="sv-SE"/>
          </a:p>
        </p:txBody>
      </p:sp>
      <p:sp>
        <p:nvSpPr>
          <p:cNvPr id="3076" name="Rectangle 4"/>
          <p:cNvSpPr>
            <a:spLocks noChangeArrowheads="1"/>
          </p:cNvSpPr>
          <p:nvPr/>
        </p:nvSpPr>
        <p:spPr bwMode="auto">
          <a:xfrm>
            <a:off x="0" y="0"/>
            <a:ext cx="9140825" cy="6856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77" name="Picture 5" descr="PM_RGB_Farg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2763" y="2122488"/>
            <a:ext cx="5578475" cy="2613025"/>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p:cNvSpPr>
            <a:spLocks noChangeArrowheads="1"/>
          </p:cNvSpPr>
          <p:nvPr/>
        </p:nvSpPr>
        <p:spPr bwMode="auto">
          <a:xfrm>
            <a:off x="4572000" y="6858000"/>
            <a:ext cx="44005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en-US"/>
          </a:p>
        </p:txBody>
      </p:sp>
    </p:spTree>
    <p:extLst>
      <p:ext uri="{BB962C8B-B14F-4D97-AF65-F5344CB8AC3E}">
        <p14:creationId xmlns:p14="http://schemas.microsoft.com/office/powerpoint/2010/main" val="126236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Nytt för i år</a:t>
            </a:r>
            <a:endParaRPr lang="sv-SE" dirty="0"/>
          </a:p>
        </p:txBody>
      </p:sp>
      <p:sp>
        <p:nvSpPr>
          <p:cNvPr id="4" name="Platshållare för sidfot 3"/>
          <p:cNvSpPr>
            <a:spLocks noGrp="1"/>
          </p:cNvSpPr>
          <p:nvPr>
            <p:ph type="ftr" sz="quarter" idx="4294967295"/>
          </p:nvPr>
        </p:nvSpPr>
        <p:spPr>
          <a:xfrm>
            <a:off x="4476750" y="6470650"/>
            <a:ext cx="2879725" cy="215900"/>
          </a:xfrm>
        </p:spPr>
        <p:txBody>
          <a:bodyPr/>
          <a:lstStyle/>
          <a:p>
            <a:r>
              <a:rPr lang="sv-SE" smtClean="0"/>
              <a:t>Pressträff orange kuvert 2016</a:t>
            </a:r>
            <a:endParaRPr lang="sv-SE"/>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252" t="30527" r="9650" b="5691"/>
          <a:stretch/>
        </p:blipFill>
        <p:spPr bwMode="auto">
          <a:xfrm>
            <a:off x="566057" y="1894115"/>
            <a:ext cx="6800247" cy="351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09" y="3465742"/>
            <a:ext cx="5634944"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45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61975" y="2486025"/>
            <a:ext cx="25701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1400">
                <a:solidFill>
                  <a:schemeClr val="tx1"/>
                </a:solidFill>
                <a:latin typeface="Verdana" pitchFamily="34" charset="0"/>
                <a:cs typeface="Arial" charset="0"/>
              </a:defRPr>
            </a:lvl1pPr>
            <a:lvl2pPr marL="742950" indent="-285750" defTabSz="762000" eaLnBrk="0" hangingPunct="0">
              <a:defRPr sz="1400">
                <a:solidFill>
                  <a:schemeClr val="tx1"/>
                </a:solidFill>
                <a:latin typeface="Verdana" pitchFamily="34" charset="0"/>
                <a:cs typeface="Arial" charset="0"/>
              </a:defRPr>
            </a:lvl2pPr>
            <a:lvl3pPr marL="1143000" indent="-228600" defTabSz="762000" eaLnBrk="0" hangingPunct="0">
              <a:defRPr sz="1400">
                <a:solidFill>
                  <a:schemeClr val="tx1"/>
                </a:solidFill>
                <a:latin typeface="Verdana" pitchFamily="34" charset="0"/>
                <a:cs typeface="Arial" charset="0"/>
              </a:defRPr>
            </a:lvl3pPr>
            <a:lvl4pPr marL="1600200" indent="-228600" defTabSz="762000" eaLnBrk="0" hangingPunct="0">
              <a:defRPr sz="1400">
                <a:solidFill>
                  <a:schemeClr val="tx1"/>
                </a:solidFill>
                <a:latin typeface="Verdana" pitchFamily="34" charset="0"/>
                <a:cs typeface="Arial" charset="0"/>
              </a:defRPr>
            </a:lvl4pPr>
            <a:lvl5pPr marL="2057400" indent="-228600" defTabSz="762000" eaLnBrk="0" hangingPunct="0">
              <a:defRPr sz="1400">
                <a:solidFill>
                  <a:schemeClr val="tx1"/>
                </a:solidFill>
                <a:latin typeface="Verdana" pitchFamily="34" charset="0"/>
                <a:cs typeface="Arial" charset="0"/>
              </a:defRPr>
            </a:lvl5pPr>
            <a:lvl6pPr marL="2514600" indent="-228600" defTabSz="762000" eaLnBrk="0" fontAlgn="base" hangingPunct="0">
              <a:spcBef>
                <a:spcPct val="0"/>
              </a:spcBef>
              <a:spcAft>
                <a:spcPct val="0"/>
              </a:spcAft>
              <a:defRPr sz="1400">
                <a:solidFill>
                  <a:schemeClr val="tx1"/>
                </a:solidFill>
                <a:latin typeface="Verdana" pitchFamily="34" charset="0"/>
                <a:cs typeface="Arial" charset="0"/>
              </a:defRPr>
            </a:lvl6pPr>
            <a:lvl7pPr marL="2971800" indent="-228600" defTabSz="762000" eaLnBrk="0" fontAlgn="base" hangingPunct="0">
              <a:spcBef>
                <a:spcPct val="0"/>
              </a:spcBef>
              <a:spcAft>
                <a:spcPct val="0"/>
              </a:spcAft>
              <a:defRPr sz="1400">
                <a:solidFill>
                  <a:schemeClr val="tx1"/>
                </a:solidFill>
                <a:latin typeface="Verdana" pitchFamily="34" charset="0"/>
                <a:cs typeface="Arial" charset="0"/>
              </a:defRPr>
            </a:lvl7pPr>
            <a:lvl8pPr marL="3429000" indent="-228600" defTabSz="762000" eaLnBrk="0" fontAlgn="base" hangingPunct="0">
              <a:spcBef>
                <a:spcPct val="0"/>
              </a:spcBef>
              <a:spcAft>
                <a:spcPct val="0"/>
              </a:spcAft>
              <a:defRPr sz="1400">
                <a:solidFill>
                  <a:schemeClr val="tx1"/>
                </a:solidFill>
                <a:latin typeface="Verdana" pitchFamily="34" charset="0"/>
                <a:cs typeface="Arial" charset="0"/>
              </a:defRPr>
            </a:lvl8pPr>
            <a:lvl9pPr marL="3886200" indent="-228600" defTabSz="762000" eaLnBrk="0" fontAlgn="base" hangingPunct="0">
              <a:spcBef>
                <a:spcPct val="0"/>
              </a:spcBef>
              <a:spcAft>
                <a:spcPct val="0"/>
              </a:spcAft>
              <a:defRPr sz="1400">
                <a:solidFill>
                  <a:schemeClr val="tx1"/>
                </a:solidFill>
                <a:latin typeface="Verdana" pitchFamily="34" charset="0"/>
                <a:cs typeface="Arial" charset="0"/>
              </a:defRPr>
            </a:lvl9pPr>
          </a:lstStyle>
          <a:p>
            <a:pPr algn="r"/>
            <a:r>
              <a:rPr lang="en-GB" sz="2800" dirty="0" err="1" smtClean="0"/>
              <a:t>Balanstal</a:t>
            </a:r>
            <a:endParaRPr lang="en-GB" sz="2800" dirty="0"/>
          </a:p>
        </p:txBody>
      </p:sp>
      <p:sp>
        <p:nvSpPr>
          <p:cNvPr id="48131" name="Line 3"/>
          <p:cNvSpPr>
            <a:spLocks noChangeShapeType="1"/>
          </p:cNvSpPr>
          <p:nvPr/>
        </p:nvSpPr>
        <p:spPr bwMode="auto">
          <a:xfrm>
            <a:off x="3886200" y="2797175"/>
            <a:ext cx="5105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48132" name="Rectangle 4"/>
          <p:cNvSpPr>
            <a:spLocks noChangeArrowheads="1"/>
          </p:cNvSpPr>
          <p:nvPr/>
        </p:nvSpPr>
        <p:spPr bwMode="auto">
          <a:xfrm>
            <a:off x="5383213" y="2986088"/>
            <a:ext cx="2057400" cy="1662112"/>
          </a:xfrm>
          <a:prstGeom prst="rect">
            <a:avLst/>
          </a:prstGeom>
          <a:solidFill>
            <a:schemeClr val="accent1"/>
          </a:solidFill>
          <a:ln w="12700">
            <a:solidFill>
              <a:schemeClr val="bg2"/>
            </a:solidFill>
            <a:miter lim="800000"/>
            <a:headEnd/>
            <a:tailEnd/>
          </a:ln>
          <a:effectLst/>
          <a:extLst/>
        </p:spPr>
        <p:txBody>
          <a:bodyPr wrap="none" anchor="ctr"/>
          <a:lstStyle/>
          <a:p>
            <a:endParaRPr lang="sv-SE"/>
          </a:p>
        </p:txBody>
      </p:sp>
      <p:sp>
        <p:nvSpPr>
          <p:cNvPr id="48133" name="Rectangle 5"/>
          <p:cNvSpPr>
            <a:spLocks noChangeArrowheads="1"/>
          </p:cNvSpPr>
          <p:nvPr/>
        </p:nvSpPr>
        <p:spPr bwMode="auto">
          <a:xfrm>
            <a:off x="5399088" y="3429000"/>
            <a:ext cx="2030412"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marL="1714500" indent="-1714500" algn="ctr" defTabSz="762000">
              <a:lnSpc>
                <a:spcPts val="3000"/>
              </a:lnSpc>
              <a:tabLst>
                <a:tab pos="1816100" algn="l"/>
              </a:tabLst>
            </a:pPr>
            <a:r>
              <a:rPr lang="en-GB" b="1" dirty="0" err="1" smtClean="0"/>
              <a:t>Pensionsskuld</a:t>
            </a:r>
            <a:endParaRPr lang="en-GB" b="1" dirty="0"/>
          </a:p>
        </p:txBody>
      </p:sp>
      <p:sp>
        <p:nvSpPr>
          <p:cNvPr id="48134" name="Rectangle 6"/>
          <p:cNvSpPr>
            <a:spLocks noChangeArrowheads="1"/>
          </p:cNvSpPr>
          <p:nvPr/>
        </p:nvSpPr>
        <p:spPr bwMode="auto">
          <a:xfrm>
            <a:off x="6569075" y="1095769"/>
            <a:ext cx="2422525" cy="1561706"/>
          </a:xfrm>
          <a:prstGeom prst="rect">
            <a:avLst/>
          </a:prstGeom>
          <a:solidFill>
            <a:srgbClr val="53B5FF"/>
          </a:solidFill>
          <a:ln w="12700">
            <a:solidFill>
              <a:schemeClr val="bg2"/>
            </a:solidFill>
            <a:miter lim="800000"/>
            <a:headEnd/>
            <a:tailEnd/>
          </a:ln>
          <a:effectLst/>
          <a:extLst/>
        </p:spPr>
        <p:txBody>
          <a:bodyPr wrap="none" anchor="ctr"/>
          <a:lstStyle/>
          <a:p>
            <a:endParaRPr lang="sv-SE"/>
          </a:p>
        </p:txBody>
      </p:sp>
      <p:sp>
        <p:nvSpPr>
          <p:cNvPr id="48135" name="Rectangle 7"/>
          <p:cNvSpPr>
            <a:spLocks noChangeArrowheads="1"/>
          </p:cNvSpPr>
          <p:nvPr/>
        </p:nvSpPr>
        <p:spPr bwMode="auto">
          <a:xfrm>
            <a:off x="6716713" y="1772816"/>
            <a:ext cx="1855787" cy="829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marL="1714500" indent="-1714500" defTabSz="762000">
              <a:lnSpc>
                <a:spcPts val="3000"/>
              </a:lnSpc>
              <a:tabLst>
                <a:tab pos="1816100" algn="l"/>
              </a:tabLst>
            </a:pPr>
            <a:r>
              <a:rPr lang="en-GB" b="1" dirty="0" err="1" smtClean="0"/>
              <a:t>Avgiftstillgång</a:t>
            </a:r>
            <a:endParaRPr lang="en-GB" b="1" dirty="0"/>
          </a:p>
        </p:txBody>
      </p:sp>
      <p:sp>
        <p:nvSpPr>
          <p:cNvPr id="48136" name="Text Box 8"/>
          <p:cNvSpPr txBox="1">
            <a:spLocks noChangeArrowheads="1"/>
          </p:cNvSpPr>
          <p:nvPr/>
        </p:nvSpPr>
        <p:spPr bwMode="auto">
          <a:xfrm>
            <a:off x="6048375" y="2105025"/>
            <a:ext cx="473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1400">
                <a:solidFill>
                  <a:schemeClr val="tx1"/>
                </a:solidFill>
                <a:latin typeface="Verdana" pitchFamily="34" charset="0"/>
                <a:cs typeface="Arial" charset="0"/>
              </a:defRPr>
            </a:lvl1pPr>
            <a:lvl2pPr marL="742950" indent="-285750" defTabSz="762000" eaLnBrk="0" hangingPunct="0">
              <a:defRPr sz="1400">
                <a:solidFill>
                  <a:schemeClr val="tx1"/>
                </a:solidFill>
                <a:latin typeface="Verdana" pitchFamily="34" charset="0"/>
                <a:cs typeface="Arial" charset="0"/>
              </a:defRPr>
            </a:lvl2pPr>
            <a:lvl3pPr marL="1143000" indent="-228600" defTabSz="762000" eaLnBrk="0" hangingPunct="0">
              <a:defRPr sz="1400">
                <a:solidFill>
                  <a:schemeClr val="tx1"/>
                </a:solidFill>
                <a:latin typeface="Verdana" pitchFamily="34" charset="0"/>
                <a:cs typeface="Arial" charset="0"/>
              </a:defRPr>
            </a:lvl3pPr>
            <a:lvl4pPr marL="1600200" indent="-228600" defTabSz="762000" eaLnBrk="0" hangingPunct="0">
              <a:defRPr sz="1400">
                <a:solidFill>
                  <a:schemeClr val="tx1"/>
                </a:solidFill>
                <a:latin typeface="Verdana" pitchFamily="34" charset="0"/>
                <a:cs typeface="Arial" charset="0"/>
              </a:defRPr>
            </a:lvl4pPr>
            <a:lvl5pPr marL="2057400" indent="-228600" defTabSz="762000" eaLnBrk="0" hangingPunct="0">
              <a:defRPr sz="1400">
                <a:solidFill>
                  <a:schemeClr val="tx1"/>
                </a:solidFill>
                <a:latin typeface="Verdana" pitchFamily="34" charset="0"/>
                <a:cs typeface="Arial" charset="0"/>
              </a:defRPr>
            </a:lvl5pPr>
            <a:lvl6pPr marL="2514600" indent="-228600" defTabSz="762000" eaLnBrk="0" fontAlgn="base" hangingPunct="0">
              <a:spcBef>
                <a:spcPct val="0"/>
              </a:spcBef>
              <a:spcAft>
                <a:spcPct val="0"/>
              </a:spcAft>
              <a:defRPr sz="1400">
                <a:solidFill>
                  <a:schemeClr val="tx1"/>
                </a:solidFill>
                <a:latin typeface="Verdana" pitchFamily="34" charset="0"/>
                <a:cs typeface="Arial" charset="0"/>
              </a:defRPr>
            </a:lvl6pPr>
            <a:lvl7pPr marL="2971800" indent="-228600" defTabSz="762000" eaLnBrk="0" fontAlgn="base" hangingPunct="0">
              <a:spcBef>
                <a:spcPct val="0"/>
              </a:spcBef>
              <a:spcAft>
                <a:spcPct val="0"/>
              </a:spcAft>
              <a:defRPr sz="1400">
                <a:solidFill>
                  <a:schemeClr val="tx1"/>
                </a:solidFill>
                <a:latin typeface="Verdana" pitchFamily="34" charset="0"/>
                <a:cs typeface="Arial" charset="0"/>
              </a:defRPr>
            </a:lvl7pPr>
            <a:lvl8pPr marL="3429000" indent="-228600" defTabSz="762000" eaLnBrk="0" fontAlgn="base" hangingPunct="0">
              <a:spcBef>
                <a:spcPct val="0"/>
              </a:spcBef>
              <a:spcAft>
                <a:spcPct val="0"/>
              </a:spcAft>
              <a:defRPr sz="1400">
                <a:solidFill>
                  <a:schemeClr val="tx1"/>
                </a:solidFill>
                <a:latin typeface="Verdana" pitchFamily="34" charset="0"/>
                <a:cs typeface="Arial" charset="0"/>
              </a:defRPr>
            </a:lvl8pPr>
            <a:lvl9pPr marL="3886200" indent="-228600" defTabSz="762000" eaLnBrk="0" fontAlgn="base" hangingPunct="0">
              <a:spcBef>
                <a:spcPct val="0"/>
              </a:spcBef>
              <a:spcAft>
                <a:spcPct val="0"/>
              </a:spcAft>
              <a:defRPr sz="1400">
                <a:solidFill>
                  <a:schemeClr val="tx1"/>
                </a:solidFill>
                <a:latin typeface="Verdana" pitchFamily="34" charset="0"/>
                <a:cs typeface="Arial" charset="0"/>
              </a:defRPr>
            </a:lvl9pPr>
          </a:lstStyle>
          <a:p>
            <a:r>
              <a:rPr lang="en-GB" sz="4000" b="1">
                <a:latin typeface="Times" pitchFamily="18" charset="0"/>
              </a:rPr>
              <a:t>+</a:t>
            </a:r>
          </a:p>
        </p:txBody>
      </p:sp>
      <p:sp>
        <p:nvSpPr>
          <p:cNvPr id="48137" name="Rectangle 9"/>
          <p:cNvSpPr>
            <a:spLocks noChangeArrowheads="1"/>
          </p:cNvSpPr>
          <p:nvPr/>
        </p:nvSpPr>
        <p:spPr bwMode="auto">
          <a:xfrm>
            <a:off x="3200400" y="2425700"/>
            <a:ext cx="473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62000" eaLnBrk="0" hangingPunct="0"/>
            <a:r>
              <a:rPr lang="en-GB" sz="4000" b="1">
                <a:latin typeface="Times" pitchFamily="18" charset="0"/>
              </a:rPr>
              <a:t>=</a:t>
            </a:r>
          </a:p>
        </p:txBody>
      </p:sp>
      <p:grpSp>
        <p:nvGrpSpPr>
          <p:cNvPr id="2" name="Grupp 1"/>
          <p:cNvGrpSpPr/>
          <p:nvPr/>
        </p:nvGrpSpPr>
        <p:grpSpPr>
          <a:xfrm>
            <a:off x="3962399" y="1876621"/>
            <a:ext cx="2030414" cy="784033"/>
            <a:chOff x="3962399" y="2124074"/>
            <a:chExt cx="2030414" cy="555627"/>
          </a:xfrm>
          <a:solidFill>
            <a:srgbClr val="FFFF00"/>
          </a:solidFill>
        </p:grpSpPr>
        <p:sp>
          <p:nvSpPr>
            <p:cNvPr id="48143" name="Rectangle 11"/>
            <p:cNvSpPr>
              <a:spLocks noChangeArrowheads="1"/>
            </p:cNvSpPr>
            <p:nvPr/>
          </p:nvSpPr>
          <p:spPr bwMode="auto">
            <a:xfrm>
              <a:off x="3962400" y="2233613"/>
              <a:ext cx="2030413" cy="446088"/>
            </a:xfrm>
            <a:prstGeom prst="rect">
              <a:avLst/>
            </a:prstGeom>
            <a:grpFill/>
            <a:ln w="12700">
              <a:solidFill>
                <a:schemeClr val="bg2"/>
              </a:solidFill>
              <a:miter lim="800000"/>
              <a:headEnd/>
              <a:tailEnd/>
            </a:ln>
            <a:effectLst/>
            <a:extLst/>
          </p:spPr>
          <p:txBody>
            <a:bodyPr wrap="none" anchor="ctr"/>
            <a:lstStyle/>
            <a:p>
              <a:endParaRPr lang="sv-SE"/>
            </a:p>
          </p:txBody>
        </p:sp>
        <p:sp>
          <p:nvSpPr>
            <p:cNvPr id="48144" name="Rectangle 12"/>
            <p:cNvSpPr>
              <a:spLocks noChangeArrowheads="1"/>
            </p:cNvSpPr>
            <p:nvPr/>
          </p:nvSpPr>
          <p:spPr bwMode="auto">
            <a:xfrm>
              <a:off x="3962399" y="2124074"/>
              <a:ext cx="2030413" cy="484189"/>
            </a:xfrm>
            <a:prstGeom prst="rect">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marL="1714500" indent="-1714500" defTabSz="762000">
                <a:tabLst>
                  <a:tab pos="1816100" algn="l"/>
                </a:tabLst>
              </a:pPr>
              <a:endParaRPr lang="en-GB" dirty="0" smtClean="0">
                <a:solidFill>
                  <a:schemeClr val="bg1"/>
                </a:solidFill>
              </a:endParaRPr>
            </a:p>
            <a:p>
              <a:pPr marL="1714500" indent="-1714500" defTabSz="762000">
                <a:tabLst>
                  <a:tab pos="1816100" algn="l"/>
                </a:tabLst>
              </a:pPr>
              <a:r>
                <a:rPr lang="en-GB" b="1" dirty="0" err="1" smtClean="0"/>
                <a:t>Fondtillgång</a:t>
              </a:r>
              <a:endParaRPr lang="en-GB" b="1" dirty="0" smtClean="0"/>
            </a:p>
            <a:p>
              <a:pPr marL="1714500" indent="-1714500" defTabSz="762000">
                <a:tabLst>
                  <a:tab pos="1816100" algn="l"/>
                </a:tabLst>
              </a:pPr>
              <a:r>
                <a:rPr lang="en-GB" b="1" dirty="0" smtClean="0"/>
                <a:t> (AP-</a:t>
              </a:r>
              <a:r>
                <a:rPr lang="en-GB" b="1" dirty="0" err="1" smtClean="0"/>
                <a:t>fonden</a:t>
              </a:r>
              <a:r>
                <a:rPr lang="en-GB" b="1" dirty="0" smtClean="0"/>
                <a:t>)</a:t>
              </a:r>
              <a:endParaRPr lang="en-GB" b="1" dirty="0"/>
            </a:p>
          </p:txBody>
        </p:sp>
      </p:grpSp>
      <p:sp>
        <p:nvSpPr>
          <p:cNvPr id="48140" name="Rectangle 16"/>
          <p:cNvSpPr>
            <a:spLocks noGrp="1" noChangeArrowheads="1"/>
          </p:cNvSpPr>
          <p:nvPr>
            <p:ph type="title"/>
          </p:nvPr>
        </p:nvSpPr>
        <p:spPr>
          <a:xfrm>
            <a:off x="587375" y="5441950"/>
            <a:ext cx="7761866" cy="441325"/>
          </a:xfrm>
          <a:noFill/>
        </p:spPr>
        <p:txBody>
          <a:bodyPr/>
          <a:lstStyle/>
          <a:p>
            <a:pPr eaLnBrk="1" hangingPunct="1"/>
            <a:r>
              <a:rPr lang="sv-SE" sz="2000" dirty="0" smtClean="0">
                <a:solidFill>
                  <a:schemeClr val="tx1"/>
                </a:solidFill>
              </a:rPr>
              <a:t>Balanstal 2014, används för indexering 2016: </a:t>
            </a:r>
            <a:r>
              <a:rPr lang="sv-SE" sz="2000" b="1" dirty="0" smtClean="0"/>
              <a:t>1.0375 </a:t>
            </a:r>
            <a:endParaRPr lang="en-US" sz="2000" b="1" dirty="0" smtClean="0"/>
          </a:p>
        </p:txBody>
      </p:sp>
      <p:pic>
        <p:nvPicPr>
          <p:cNvPr id="14" name="Picture 2" descr="C:\Users\lenlar\AppData\Local\Microsoft\Windows\Temporary Internet Files\Content.Outlook\ECNTOCUO\Orange report 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83263" y="5997686"/>
            <a:ext cx="1447781" cy="16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4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5" name="Picture 11"/>
          <p:cNvPicPr>
            <a:picLocks noChangeAspect="1" noChangeArrowheads="1"/>
          </p:cNvPicPr>
          <p:nvPr/>
        </p:nvPicPr>
        <p:blipFill>
          <a:blip r:embed="rId3">
            <a:extLst>
              <a:ext uri="{28A0092B-C50C-407E-A947-70E740481C1C}">
                <a14:useLocalDpi xmlns:a14="http://schemas.microsoft.com/office/drawing/2010/main" val="0"/>
              </a:ext>
            </a:extLst>
          </a:blip>
          <a:srcRect l="17188" t="20000" r="20209" b="14999"/>
          <a:stretch>
            <a:fillRect/>
          </a:stretch>
        </p:blipFill>
        <p:spPr bwMode="auto">
          <a:xfrm>
            <a:off x="752475" y="958850"/>
            <a:ext cx="7886700" cy="511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21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93862" y="260649"/>
            <a:ext cx="7810856" cy="936103"/>
          </a:xfrm>
        </p:spPr>
        <p:txBody>
          <a:bodyPr>
            <a:normAutofit/>
          </a:bodyPr>
          <a:lstStyle/>
          <a:p>
            <a:r>
              <a:rPr lang="sv-SE" sz="2800" dirty="0" smtClean="0"/>
              <a:t>Indexering av pensionsrätt</a:t>
            </a:r>
            <a:br>
              <a:rPr lang="sv-SE" sz="2800" dirty="0" smtClean="0"/>
            </a:br>
            <a:r>
              <a:rPr lang="sv-SE" sz="1800" b="1" dirty="0" smtClean="0"/>
              <a:t>- tidigare funktion</a:t>
            </a:r>
            <a:endParaRPr lang="sv-SE" sz="1800" b="1" dirty="0"/>
          </a:p>
        </p:txBody>
      </p:sp>
      <p:sp>
        <p:nvSpPr>
          <p:cNvPr id="3" name="Underrubrik 2"/>
          <p:cNvSpPr>
            <a:spLocks noGrp="1"/>
          </p:cNvSpPr>
          <p:nvPr>
            <p:ph type="subTitle" idx="1"/>
          </p:nvPr>
        </p:nvSpPr>
        <p:spPr>
          <a:xfrm>
            <a:off x="675023" y="1226030"/>
            <a:ext cx="7776864" cy="4832937"/>
          </a:xfrm>
        </p:spPr>
        <p:txBody>
          <a:bodyPr>
            <a:normAutofit/>
          </a:bodyPr>
          <a:lstStyle/>
          <a:p>
            <a:pPr algn="l"/>
            <a:r>
              <a:rPr lang="sv-SE" sz="1200" dirty="0" smtClean="0">
                <a:solidFill>
                  <a:srgbClr val="FF0000"/>
                </a:solidFill>
              </a:rPr>
              <a:t>Pensionsrätt intjänad år 1: 100 kr</a:t>
            </a:r>
          </a:p>
          <a:p>
            <a:pPr algn="l"/>
            <a:r>
              <a:rPr lang="sv-SE" sz="1200" dirty="0" smtClean="0">
                <a:solidFill>
                  <a:srgbClr val="00B050"/>
                </a:solidFill>
              </a:rPr>
              <a:t>Pensionsrätt intjänad år 2: 100 kr</a:t>
            </a:r>
          </a:p>
          <a:p>
            <a:pPr algn="l"/>
            <a:endParaRPr lang="sv-SE" sz="1200" i="1" dirty="0" smtClean="0">
              <a:solidFill>
                <a:schemeClr val="tx1"/>
              </a:solidFill>
            </a:endParaRPr>
          </a:p>
          <a:p>
            <a:pPr algn="l"/>
            <a:r>
              <a:rPr lang="sv-SE" sz="1200" i="1" dirty="0" smtClean="0">
                <a:solidFill>
                  <a:schemeClr val="tx1"/>
                </a:solidFill>
              </a:rPr>
              <a:t>Pensionsrätt för år 2 får en högre</a:t>
            </a:r>
          </a:p>
          <a:p>
            <a:pPr algn="l"/>
            <a:r>
              <a:rPr lang="sv-SE" sz="1200" i="1" dirty="0" smtClean="0">
                <a:solidFill>
                  <a:schemeClr val="tx1"/>
                </a:solidFill>
              </a:rPr>
              <a:t>indexering år 3 trots att den inte</a:t>
            </a:r>
          </a:p>
          <a:p>
            <a:pPr algn="l"/>
            <a:r>
              <a:rPr lang="sv-SE" sz="1200" i="1" dirty="0" smtClean="0">
                <a:solidFill>
                  <a:schemeClr val="tx1"/>
                </a:solidFill>
              </a:rPr>
              <a:t>fått del av den lägre</a:t>
            </a:r>
          </a:p>
          <a:p>
            <a:pPr algn="l"/>
            <a:r>
              <a:rPr lang="sv-SE" sz="1200" i="1" dirty="0" smtClean="0">
                <a:solidFill>
                  <a:schemeClr val="tx1"/>
                </a:solidFill>
              </a:rPr>
              <a:t> indexeringen för år 2</a:t>
            </a:r>
          </a:p>
          <a:p>
            <a:endParaRPr lang="sv-SE" dirty="0"/>
          </a:p>
          <a:p>
            <a:endParaRPr lang="sv-SE" dirty="0" smtClean="0"/>
          </a:p>
          <a:p>
            <a:endParaRPr lang="sv-SE" dirty="0"/>
          </a:p>
          <a:p>
            <a:pPr algn="l"/>
            <a:endParaRPr lang="sv-SE" sz="2000" dirty="0" smtClean="0"/>
          </a:p>
          <a:p>
            <a:pPr algn="l"/>
            <a:endParaRPr lang="sv-SE" dirty="0" smtClean="0"/>
          </a:p>
          <a:p>
            <a:pPr algn="l"/>
            <a:endParaRPr lang="sv-SE" dirty="0"/>
          </a:p>
          <a:p>
            <a:pPr lvl="2" algn="l"/>
            <a:r>
              <a:rPr lang="sv-SE" sz="1700" dirty="0" smtClean="0">
                <a:solidFill>
                  <a:schemeClr val="tx1"/>
                </a:solidFill>
              </a:rPr>
              <a:t>År 1			År 2			År 3</a:t>
            </a:r>
            <a:r>
              <a:rPr lang="sv-SE" sz="1000" dirty="0" smtClean="0">
                <a:solidFill>
                  <a:schemeClr val="tx1"/>
                </a:solidFill>
              </a:rPr>
              <a:t>	</a:t>
            </a:r>
            <a:r>
              <a:rPr lang="sv-SE" sz="1000" dirty="0" smtClean="0"/>
              <a:t>						</a:t>
            </a:r>
            <a:endParaRPr lang="sv-SE" sz="1000" dirty="0"/>
          </a:p>
        </p:txBody>
      </p:sp>
      <p:cxnSp>
        <p:nvCxnSpPr>
          <p:cNvPr id="5" name="Rak pil 4"/>
          <p:cNvCxnSpPr/>
          <p:nvPr/>
        </p:nvCxnSpPr>
        <p:spPr>
          <a:xfrm>
            <a:off x="827584" y="5121188"/>
            <a:ext cx="73448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flipV="1">
            <a:off x="3059832" y="50131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ak 8"/>
          <p:cNvCxnSpPr/>
          <p:nvPr/>
        </p:nvCxnSpPr>
        <p:spPr>
          <a:xfrm flipV="1">
            <a:off x="5508104" y="50131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827584" y="4149080"/>
            <a:ext cx="2160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ak pil 16"/>
          <p:cNvCxnSpPr/>
          <p:nvPr/>
        </p:nvCxnSpPr>
        <p:spPr>
          <a:xfrm>
            <a:off x="2987824" y="4149080"/>
            <a:ext cx="2520280" cy="504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Rak pil 18"/>
          <p:cNvCxnSpPr/>
          <p:nvPr/>
        </p:nvCxnSpPr>
        <p:spPr>
          <a:xfrm flipV="1">
            <a:off x="5508104" y="4149080"/>
            <a:ext cx="2376264" cy="50405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Rak 21"/>
          <p:cNvCxnSpPr/>
          <p:nvPr/>
        </p:nvCxnSpPr>
        <p:spPr>
          <a:xfrm>
            <a:off x="3059832" y="4149080"/>
            <a:ext cx="2400930" cy="3600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Rak pil 24"/>
          <p:cNvCxnSpPr/>
          <p:nvPr/>
        </p:nvCxnSpPr>
        <p:spPr>
          <a:xfrm flipV="1">
            <a:off x="5460762" y="3717032"/>
            <a:ext cx="2351598" cy="46805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1" name="textruta 30"/>
          <p:cNvSpPr txBox="1"/>
          <p:nvPr/>
        </p:nvSpPr>
        <p:spPr>
          <a:xfrm rot="10800000" flipV="1">
            <a:off x="2195735" y="3922024"/>
            <a:ext cx="692743" cy="276999"/>
          </a:xfrm>
          <a:prstGeom prst="rect">
            <a:avLst/>
          </a:prstGeom>
          <a:noFill/>
          <a:ln>
            <a:solidFill>
              <a:schemeClr val="bg1"/>
            </a:solidFill>
          </a:ln>
        </p:spPr>
        <p:txBody>
          <a:bodyPr wrap="square" rtlCol="0">
            <a:spAutoFit/>
          </a:bodyPr>
          <a:lstStyle/>
          <a:p>
            <a:r>
              <a:rPr lang="sv-SE" sz="1200" dirty="0" smtClean="0">
                <a:solidFill>
                  <a:srgbClr val="FF0000"/>
                </a:solidFill>
              </a:rPr>
              <a:t>100 kr</a:t>
            </a:r>
            <a:endParaRPr lang="sv-SE" sz="1200" dirty="0">
              <a:solidFill>
                <a:srgbClr val="FF0000"/>
              </a:solidFill>
            </a:endParaRPr>
          </a:p>
        </p:txBody>
      </p:sp>
      <p:sp>
        <p:nvSpPr>
          <p:cNvPr id="35" name="textruta 34"/>
          <p:cNvSpPr txBox="1"/>
          <p:nvPr/>
        </p:nvSpPr>
        <p:spPr>
          <a:xfrm>
            <a:off x="4932040" y="4571240"/>
            <a:ext cx="691093" cy="276999"/>
          </a:xfrm>
          <a:prstGeom prst="rect">
            <a:avLst/>
          </a:prstGeom>
          <a:noFill/>
          <a:ln>
            <a:solidFill>
              <a:schemeClr val="bg1"/>
            </a:solidFill>
          </a:ln>
        </p:spPr>
        <p:txBody>
          <a:bodyPr wrap="square" rtlCol="0">
            <a:spAutoFit/>
          </a:bodyPr>
          <a:lstStyle/>
          <a:p>
            <a:r>
              <a:rPr lang="sv-SE" sz="1200" dirty="0" smtClean="0">
                <a:solidFill>
                  <a:srgbClr val="FF0000"/>
                </a:solidFill>
              </a:rPr>
              <a:t>95 kr</a:t>
            </a:r>
            <a:endParaRPr lang="sv-SE" sz="1200" dirty="0">
              <a:solidFill>
                <a:srgbClr val="FF0000"/>
              </a:solidFill>
            </a:endParaRPr>
          </a:p>
        </p:txBody>
      </p:sp>
      <p:sp>
        <p:nvSpPr>
          <p:cNvPr id="39" name="textruta 38"/>
          <p:cNvSpPr txBox="1"/>
          <p:nvPr/>
        </p:nvSpPr>
        <p:spPr>
          <a:xfrm>
            <a:off x="4788024" y="3951058"/>
            <a:ext cx="720080" cy="276999"/>
          </a:xfrm>
          <a:prstGeom prst="rect">
            <a:avLst/>
          </a:prstGeom>
          <a:noFill/>
        </p:spPr>
        <p:txBody>
          <a:bodyPr wrap="square" rtlCol="0">
            <a:spAutoFit/>
          </a:bodyPr>
          <a:lstStyle/>
          <a:p>
            <a:r>
              <a:rPr lang="sv-SE" sz="1200" dirty="0" smtClean="0">
                <a:solidFill>
                  <a:srgbClr val="00B050"/>
                </a:solidFill>
              </a:rPr>
              <a:t>100 kr</a:t>
            </a:r>
            <a:endParaRPr lang="sv-SE" sz="1200" dirty="0">
              <a:solidFill>
                <a:srgbClr val="00B050"/>
              </a:solidFill>
            </a:endParaRPr>
          </a:p>
        </p:txBody>
      </p:sp>
      <p:sp>
        <p:nvSpPr>
          <p:cNvPr id="40" name="textruta 39"/>
          <p:cNvSpPr txBox="1"/>
          <p:nvPr/>
        </p:nvSpPr>
        <p:spPr>
          <a:xfrm>
            <a:off x="7236296" y="3951060"/>
            <a:ext cx="792087" cy="276999"/>
          </a:xfrm>
          <a:prstGeom prst="rect">
            <a:avLst/>
          </a:prstGeom>
          <a:noFill/>
          <a:ln>
            <a:solidFill>
              <a:schemeClr val="bg1"/>
            </a:solidFill>
          </a:ln>
        </p:spPr>
        <p:txBody>
          <a:bodyPr wrap="square" rtlCol="0">
            <a:spAutoFit/>
          </a:bodyPr>
          <a:lstStyle/>
          <a:p>
            <a:r>
              <a:rPr lang="sv-SE" sz="1200" dirty="0" smtClean="0">
                <a:solidFill>
                  <a:srgbClr val="FF0000"/>
                </a:solidFill>
              </a:rPr>
              <a:t>100 kr</a:t>
            </a:r>
            <a:endParaRPr lang="sv-SE" sz="1200" dirty="0">
              <a:solidFill>
                <a:srgbClr val="FF0000"/>
              </a:solidFill>
            </a:endParaRPr>
          </a:p>
        </p:txBody>
      </p:sp>
      <p:sp>
        <p:nvSpPr>
          <p:cNvPr id="41" name="textruta 40"/>
          <p:cNvSpPr txBox="1"/>
          <p:nvPr/>
        </p:nvSpPr>
        <p:spPr>
          <a:xfrm>
            <a:off x="7161376" y="3429000"/>
            <a:ext cx="867007" cy="276999"/>
          </a:xfrm>
          <a:prstGeom prst="rect">
            <a:avLst/>
          </a:prstGeom>
          <a:noFill/>
        </p:spPr>
        <p:txBody>
          <a:bodyPr wrap="square" rtlCol="0">
            <a:spAutoFit/>
          </a:bodyPr>
          <a:lstStyle/>
          <a:p>
            <a:r>
              <a:rPr lang="sv-SE" sz="1200" dirty="0" smtClean="0">
                <a:solidFill>
                  <a:srgbClr val="00B050"/>
                </a:solidFill>
              </a:rPr>
              <a:t>105 kr</a:t>
            </a:r>
            <a:endParaRPr lang="sv-SE" sz="1200" dirty="0">
              <a:solidFill>
                <a:srgbClr val="00B050"/>
              </a:solidFill>
            </a:endParaRPr>
          </a:p>
        </p:txBody>
      </p:sp>
      <p:cxnSp>
        <p:nvCxnSpPr>
          <p:cNvPr id="45" name="Rak pil 44"/>
          <p:cNvCxnSpPr/>
          <p:nvPr/>
        </p:nvCxnSpPr>
        <p:spPr>
          <a:xfrm>
            <a:off x="5460762" y="2923203"/>
            <a:ext cx="23671" cy="17299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textruta 46"/>
          <p:cNvSpPr txBox="1"/>
          <p:nvPr/>
        </p:nvSpPr>
        <p:spPr>
          <a:xfrm>
            <a:off x="4260297" y="2276872"/>
            <a:ext cx="1952496" cy="646331"/>
          </a:xfrm>
          <a:prstGeom prst="rect">
            <a:avLst/>
          </a:prstGeom>
          <a:noFill/>
        </p:spPr>
        <p:txBody>
          <a:bodyPr wrap="square" rtlCol="0">
            <a:spAutoFit/>
          </a:bodyPr>
          <a:lstStyle/>
          <a:p>
            <a:r>
              <a:rPr lang="sv-SE" sz="1200" dirty="0" smtClean="0">
                <a:solidFill>
                  <a:srgbClr val="FF0000"/>
                </a:solidFill>
              </a:rPr>
              <a:t>Lägre indexering (balansering) av pensionsrätt för år 1</a:t>
            </a:r>
            <a:endParaRPr lang="sv-SE" sz="1200" dirty="0">
              <a:solidFill>
                <a:srgbClr val="FF0000"/>
              </a:solidFill>
            </a:endParaRPr>
          </a:p>
        </p:txBody>
      </p:sp>
      <p:cxnSp>
        <p:nvCxnSpPr>
          <p:cNvPr id="49" name="Rak pil 48"/>
          <p:cNvCxnSpPr/>
          <p:nvPr/>
        </p:nvCxnSpPr>
        <p:spPr>
          <a:xfrm>
            <a:off x="7812360" y="2923203"/>
            <a:ext cx="0" cy="793829"/>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Rak pil 51"/>
          <p:cNvCxnSpPr/>
          <p:nvPr/>
        </p:nvCxnSpPr>
        <p:spPr>
          <a:xfrm>
            <a:off x="7884367" y="2923203"/>
            <a:ext cx="1" cy="12758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textruta 53"/>
          <p:cNvSpPr txBox="1"/>
          <p:nvPr/>
        </p:nvSpPr>
        <p:spPr>
          <a:xfrm>
            <a:off x="6879364" y="2016807"/>
            <a:ext cx="1837346" cy="830997"/>
          </a:xfrm>
          <a:prstGeom prst="rect">
            <a:avLst/>
          </a:prstGeom>
          <a:noFill/>
        </p:spPr>
        <p:txBody>
          <a:bodyPr wrap="square" rtlCol="0">
            <a:spAutoFit/>
          </a:bodyPr>
          <a:lstStyle/>
          <a:p>
            <a:r>
              <a:rPr lang="sv-SE" sz="1200" dirty="0" smtClean="0"/>
              <a:t>Högre indexering av både </a:t>
            </a:r>
            <a:r>
              <a:rPr lang="sv-SE" sz="1200" dirty="0" smtClean="0">
                <a:solidFill>
                  <a:srgbClr val="FF0000"/>
                </a:solidFill>
              </a:rPr>
              <a:t>pensionsrätt för år 1 </a:t>
            </a:r>
            <a:r>
              <a:rPr lang="sv-SE" sz="1200" dirty="0" smtClean="0"/>
              <a:t>och </a:t>
            </a:r>
            <a:r>
              <a:rPr lang="sv-SE" sz="1200" dirty="0" smtClean="0">
                <a:solidFill>
                  <a:srgbClr val="00B050"/>
                </a:solidFill>
              </a:rPr>
              <a:t>pensionsrätt för år 2</a:t>
            </a:r>
            <a:endParaRPr lang="sv-SE" sz="1200" dirty="0">
              <a:solidFill>
                <a:srgbClr val="00B050"/>
              </a:solidFill>
            </a:endParaRPr>
          </a:p>
        </p:txBody>
      </p:sp>
      <p:cxnSp>
        <p:nvCxnSpPr>
          <p:cNvPr id="10" name="Rak 9"/>
          <p:cNvCxnSpPr/>
          <p:nvPr/>
        </p:nvCxnSpPr>
        <p:spPr>
          <a:xfrm flipV="1">
            <a:off x="8028383" y="50131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827584" y="5013176"/>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ktangel 10"/>
          <p:cNvSpPr/>
          <p:nvPr/>
        </p:nvSpPr>
        <p:spPr bwMode="auto">
          <a:xfrm>
            <a:off x="640936" y="2179178"/>
            <a:ext cx="3384134" cy="1316052"/>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smtClean="0">
              <a:ln>
                <a:noFill/>
              </a:ln>
              <a:solidFill>
                <a:schemeClr val="tx1"/>
              </a:solidFill>
              <a:effectLst/>
              <a:latin typeface="Verdana" pitchFamily="34" charset="0"/>
              <a:cs typeface="Arial" charset="0"/>
            </a:endParaRPr>
          </a:p>
        </p:txBody>
      </p:sp>
    </p:spTree>
    <p:extLst>
      <p:ext uri="{BB962C8B-B14F-4D97-AF65-F5344CB8AC3E}">
        <p14:creationId xmlns:p14="http://schemas.microsoft.com/office/powerpoint/2010/main" val="237117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51132" y="260649"/>
            <a:ext cx="7913355" cy="936103"/>
          </a:xfrm>
        </p:spPr>
        <p:txBody>
          <a:bodyPr>
            <a:normAutofit/>
          </a:bodyPr>
          <a:lstStyle/>
          <a:p>
            <a:r>
              <a:rPr lang="sv-SE" sz="2800" dirty="0" smtClean="0"/>
              <a:t>Indexering av pensionsrätt</a:t>
            </a:r>
            <a:br>
              <a:rPr lang="sv-SE" sz="2800" dirty="0" smtClean="0"/>
            </a:br>
            <a:r>
              <a:rPr lang="sv-SE" sz="1800" b="1" dirty="0" smtClean="0"/>
              <a:t>- ny funktion</a:t>
            </a:r>
            <a:endParaRPr lang="sv-SE" sz="1800" b="1" dirty="0"/>
          </a:p>
        </p:txBody>
      </p:sp>
      <p:sp>
        <p:nvSpPr>
          <p:cNvPr id="3" name="Underrubrik 2"/>
          <p:cNvSpPr>
            <a:spLocks noGrp="1"/>
          </p:cNvSpPr>
          <p:nvPr>
            <p:ph type="subTitle" idx="1"/>
          </p:nvPr>
        </p:nvSpPr>
        <p:spPr>
          <a:xfrm>
            <a:off x="683568" y="1268759"/>
            <a:ext cx="7776864" cy="4602201"/>
          </a:xfrm>
        </p:spPr>
        <p:txBody>
          <a:bodyPr>
            <a:normAutofit fontScale="25000" lnSpcReduction="20000"/>
          </a:bodyPr>
          <a:lstStyle/>
          <a:p>
            <a:pPr algn="l"/>
            <a:r>
              <a:rPr lang="sv-SE" sz="4800" dirty="0" smtClean="0">
                <a:solidFill>
                  <a:srgbClr val="FF0000"/>
                </a:solidFill>
              </a:rPr>
              <a:t>Pensionsrätt intjänad år 1: 100 kr</a:t>
            </a:r>
          </a:p>
          <a:p>
            <a:pPr algn="l"/>
            <a:r>
              <a:rPr lang="sv-SE" sz="4800" dirty="0" smtClean="0">
                <a:solidFill>
                  <a:srgbClr val="00B050"/>
                </a:solidFill>
              </a:rPr>
              <a:t>Pensionsrätt intjänad år 2: 100 kr</a:t>
            </a:r>
          </a:p>
          <a:p>
            <a:pPr algn="l"/>
            <a:endParaRPr lang="sv-SE" sz="4800" i="1" dirty="0" smtClean="0">
              <a:solidFill>
                <a:schemeClr val="tx1"/>
              </a:solidFill>
            </a:endParaRPr>
          </a:p>
          <a:p>
            <a:pPr algn="l"/>
            <a:r>
              <a:rPr lang="sv-SE" sz="4800" i="1" dirty="0" smtClean="0">
                <a:solidFill>
                  <a:schemeClr val="tx1"/>
                </a:solidFill>
              </a:rPr>
              <a:t>Pensionsrätt för år 2 balanseras</a:t>
            </a:r>
          </a:p>
          <a:p>
            <a:pPr algn="l"/>
            <a:r>
              <a:rPr lang="sv-SE" sz="4800" i="1" dirty="0" smtClean="0">
                <a:solidFill>
                  <a:schemeClr val="tx1"/>
                </a:solidFill>
              </a:rPr>
              <a:t>ned innan insättning på pensions-</a:t>
            </a:r>
          </a:p>
          <a:p>
            <a:pPr algn="l"/>
            <a:r>
              <a:rPr lang="sv-SE" sz="4800" i="1" dirty="0" smtClean="0"/>
              <a:t>kontot </a:t>
            </a:r>
            <a:r>
              <a:rPr lang="sv-SE" sz="4800" i="1" dirty="0" smtClean="0">
                <a:solidFill>
                  <a:schemeClr val="tx1"/>
                </a:solidFill>
              </a:rPr>
              <a:t>för att neutralisera för</a:t>
            </a:r>
          </a:p>
          <a:p>
            <a:pPr algn="l"/>
            <a:r>
              <a:rPr lang="sv-SE" sz="4800" i="1" dirty="0" smtClean="0">
                <a:solidFill>
                  <a:schemeClr val="tx1"/>
                </a:solidFill>
              </a:rPr>
              <a:t>den högre indexeringen för år 3</a:t>
            </a:r>
          </a:p>
          <a:p>
            <a:endParaRPr lang="sv-SE" dirty="0"/>
          </a:p>
          <a:p>
            <a:endParaRPr lang="sv-SE" dirty="0" smtClean="0"/>
          </a:p>
          <a:p>
            <a:endParaRPr lang="sv-SE" dirty="0"/>
          </a:p>
          <a:p>
            <a:pPr algn="l"/>
            <a:endParaRPr lang="sv-SE" sz="2000" dirty="0" smtClean="0"/>
          </a:p>
          <a:p>
            <a:pPr algn="l"/>
            <a:endParaRPr lang="sv-SE" dirty="0" smtClean="0"/>
          </a:p>
          <a:p>
            <a:pPr algn="l"/>
            <a:endParaRPr lang="sv-SE" dirty="0"/>
          </a:p>
          <a:p>
            <a:pPr lvl="2" algn="l"/>
            <a:endParaRPr lang="sv-SE" sz="1600" dirty="0" smtClean="0">
              <a:solidFill>
                <a:schemeClr val="tx1"/>
              </a:solidFill>
            </a:endParaRPr>
          </a:p>
          <a:p>
            <a:pPr lvl="2" algn="l"/>
            <a:r>
              <a:rPr lang="sv-SE" sz="5600" dirty="0" smtClean="0">
                <a:solidFill>
                  <a:schemeClr val="tx1"/>
                </a:solidFill>
              </a:rPr>
              <a:t>År 1				År 2			År 3</a:t>
            </a:r>
            <a:r>
              <a:rPr lang="sv-SE" sz="1000" dirty="0" smtClean="0">
                <a:solidFill>
                  <a:schemeClr val="tx1"/>
                </a:solidFill>
              </a:rPr>
              <a:t>	</a:t>
            </a:r>
            <a:r>
              <a:rPr lang="sv-SE" sz="1000" dirty="0" smtClean="0"/>
              <a:t>						</a:t>
            </a:r>
            <a:endParaRPr lang="sv-SE" sz="1000" dirty="0"/>
          </a:p>
        </p:txBody>
      </p:sp>
      <p:cxnSp>
        <p:nvCxnSpPr>
          <p:cNvPr id="5" name="Rak pil 4"/>
          <p:cNvCxnSpPr/>
          <p:nvPr/>
        </p:nvCxnSpPr>
        <p:spPr>
          <a:xfrm>
            <a:off x="827584" y="5121188"/>
            <a:ext cx="73448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Rak 6"/>
          <p:cNvCxnSpPr/>
          <p:nvPr/>
        </p:nvCxnSpPr>
        <p:spPr>
          <a:xfrm flipV="1">
            <a:off x="3059832" y="50131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ak 8"/>
          <p:cNvCxnSpPr/>
          <p:nvPr/>
        </p:nvCxnSpPr>
        <p:spPr>
          <a:xfrm flipV="1">
            <a:off x="5508104" y="50131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827584" y="4149080"/>
            <a:ext cx="2160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Rak pil 16"/>
          <p:cNvCxnSpPr/>
          <p:nvPr/>
        </p:nvCxnSpPr>
        <p:spPr>
          <a:xfrm>
            <a:off x="2987824" y="4149080"/>
            <a:ext cx="2520280" cy="504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Rak pil 18"/>
          <p:cNvCxnSpPr/>
          <p:nvPr/>
        </p:nvCxnSpPr>
        <p:spPr>
          <a:xfrm flipV="1">
            <a:off x="5508104" y="4149080"/>
            <a:ext cx="2376264" cy="50405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Rak 21"/>
          <p:cNvCxnSpPr/>
          <p:nvPr/>
        </p:nvCxnSpPr>
        <p:spPr>
          <a:xfrm>
            <a:off x="3059832" y="4149080"/>
            <a:ext cx="240093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textruta 30"/>
          <p:cNvSpPr txBox="1"/>
          <p:nvPr/>
        </p:nvSpPr>
        <p:spPr>
          <a:xfrm rot="10800000" flipV="1">
            <a:off x="2195736" y="3922024"/>
            <a:ext cx="576064" cy="276999"/>
          </a:xfrm>
          <a:prstGeom prst="rect">
            <a:avLst/>
          </a:prstGeom>
          <a:noFill/>
          <a:ln>
            <a:solidFill>
              <a:schemeClr val="bg1"/>
            </a:solidFill>
          </a:ln>
        </p:spPr>
        <p:txBody>
          <a:bodyPr wrap="square" rtlCol="0">
            <a:spAutoFit/>
          </a:bodyPr>
          <a:lstStyle/>
          <a:p>
            <a:r>
              <a:rPr lang="sv-SE" sz="1200" dirty="0" smtClean="0">
                <a:solidFill>
                  <a:srgbClr val="FF0000"/>
                </a:solidFill>
              </a:rPr>
              <a:t>100 kr</a:t>
            </a:r>
            <a:endParaRPr lang="sv-SE" sz="1200" dirty="0">
              <a:solidFill>
                <a:srgbClr val="FF0000"/>
              </a:solidFill>
            </a:endParaRPr>
          </a:p>
        </p:txBody>
      </p:sp>
      <p:sp>
        <p:nvSpPr>
          <p:cNvPr id="35" name="textruta 34"/>
          <p:cNvSpPr txBox="1"/>
          <p:nvPr/>
        </p:nvSpPr>
        <p:spPr>
          <a:xfrm>
            <a:off x="4932040" y="4571240"/>
            <a:ext cx="528721" cy="276999"/>
          </a:xfrm>
          <a:prstGeom prst="rect">
            <a:avLst/>
          </a:prstGeom>
          <a:noFill/>
          <a:ln>
            <a:solidFill>
              <a:schemeClr val="bg1"/>
            </a:solidFill>
          </a:ln>
        </p:spPr>
        <p:txBody>
          <a:bodyPr wrap="square" rtlCol="0">
            <a:spAutoFit/>
          </a:bodyPr>
          <a:lstStyle/>
          <a:p>
            <a:r>
              <a:rPr lang="sv-SE" sz="1200" dirty="0" smtClean="0">
                <a:solidFill>
                  <a:srgbClr val="FF0000"/>
                </a:solidFill>
              </a:rPr>
              <a:t>95 kr</a:t>
            </a:r>
            <a:endParaRPr lang="sv-SE" sz="1200" dirty="0">
              <a:solidFill>
                <a:srgbClr val="FF0000"/>
              </a:solidFill>
            </a:endParaRPr>
          </a:p>
        </p:txBody>
      </p:sp>
      <p:sp>
        <p:nvSpPr>
          <p:cNvPr id="40" name="textruta 39"/>
          <p:cNvSpPr txBox="1"/>
          <p:nvPr/>
        </p:nvSpPr>
        <p:spPr>
          <a:xfrm rot="10800000" flipV="1">
            <a:off x="7152830" y="3993243"/>
            <a:ext cx="839550" cy="276999"/>
          </a:xfrm>
          <a:prstGeom prst="rect">
            <a:avLst/>
          </a:prstGeom>
          <a:noFill/>
          <a:ln>
            <a:solidFill>
              <a:schemeClr val="bg1"/>
            </a:solidFill>
          </a:ln>
        </p:spPr>
        <p:txBody>
          <a:bodyPr wrap="square" rtlCol="0">
            <a:spAutoFit/>
          </a:bodyPr>
          <a:lstStyle/>
          <a:p>
            <a:r>
              <a:rPr lang="sv-SE" sz="1200" dirty="0" smtClean="0">
                <a:solidFill>
                  <a:srgbClr val="FF0000"/>
                </a:solidFill>
              </a:rPr>
              <a:t>100 kr</a:t>
            </a:r>
            <a:endParaRPr lang="sv-SE" sz="1200" dirty="0">
              <a:solidFill>
                <a:srgbClr val="FF0000"/>
              </a:solidFill>
            </a:endParaRPr>
          </a:p>
        </p:txBody>
      </p:sp>
      <p:sp>
        <p:nvSpPr>
          <p:cNvPr id="41" name="textruta 40"/>
          <p:cNvSpPr txBox="1"/>
          <p:nvPr/>
        </p:nvSpPr>
        <p:spPr>
          <a:xfrm rot="10800000" flipV="1">
            <a:off x="4499991" y="3900862"/>
            <a:ext cx="864095" cy="276999"/>
          </a:xfrm>
          <a:prstGeom prst="rect">
            <a:avLst/>
          </a:prstGeom>
          <a:noFill/>
        </p:spPr>
        <p:txBody>
          <a:bodyPr wrap="square" rtlCol="0">
            <a:spAutoFit/>
          </a:bodyPr>
          <a:lstStyle/>
          <a:p>
            <a:r>
              <a:rPr lang="sv-SE" sz="1200" dirty="0" smtClean="0">
                <a:solidFill>
                  <a:srgbClr val="00B050"/>
                </a:solidFill>
              </a:rPr>
              <a:t>100 kr</a:t>
            </a:r>
            <a:endParaRPr lang="sv-SE" sz="1200" dirty="0">
              <a:solidFill>
                <a:srgbClr val="00B050"/>
              </a:solidFill>
            </a:endParaRPr>
          </a:p>
        </p:txBody>
      </p:sp>
      <p:cxnSp>
        <p:nvCxnSpPr>
          <p:cNvPr id="45" name="Rak pil 44"/>
          <p:cNvCxnSpPr/>
          <p:nvPr/>
        </p:nvCxnSpPr>
        <p:spPr>
          <a:xfrm>
            <a:off x="5460761" y="2852936"/>
            <a:ext cx="1" cy="171830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textruta 46"/>
          <p:cNvSpPr txBox="1"/>
          <p:nvPr/>
        </p:nvSpPr>
        <p:spPr>
          <a:xfrm>
            <a:off x="4260296" y="2213361"/>
            <a:ext cx="2131957" cy="646331"/>
          </a:xfrm>
          <a:prstGeom prst="rect">
            <a:avLst/>
          </a:prstGeom>
          <a:noFill/>
        </p:spPr>
        <p:txBody>
          <a:bodyPr wrap="square" rtlCol="0">
            <a:spAutoFit/>
          </a:bodyPr>
          <a:lstStyle/>
          <a:p>
            <a:r>
              <a:rPr lang="sv-SE" sz="1200" dirty="0" smtClean="0">
                <a:solidFill>
                  <a:srgbClr val="FF0000"/>
                </a:solidFill>
              </a:rPr>
              <a:t>Lägre indexering (balansering) av pensionsrätt för år 1</a:t>
            </a:r>
            <a:endParaRPr lang="sv-SE" sz="1200" dirty="0">
              <a:solidFill>
                <a:srgbClr val="00B050"/>
              </a:solidFill>
            </a:endParaRPr>
          </a:p>
        </p:txBody>
      </p:sp>
      <p:cxnSp>
        <p:nvCxnSpPr>
          <p:cNvPr id="49" name="Rak pil 48"/>
          <p:cNvCxnSpPr/>
          <p:nvPr/>
        </p:nvCxnSpPr>
        <p:spPr>
          <a:xfrm>
            <a:off x="7992380" y="2923203"/>
            <a:ext cx="0" cy="127582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Rak pil 51"/>
          <p:cNvCxnSpPr/>
          <p:nvPr/>
        </p:nvCxnSpPr>
        <p:spPr>
          <a:xfrm>
            <a:off x="7884367" y="2923203"/>
            <a:ext cx="1" cy="12758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textruta 53"/>
          <p:cNvSpPr txBox="1"/>
          <p:nvPr/>
        </p:nvSpPr>
        <p:spPr>
          <a:xfrm>
            <a:off x="7020272" y="2085174"/>
            <a:ext cx="1944216" cy="830997"/>
          </a:xfrm>
          <a:prstGeom prst="rect">
            <a:avLst/>
          </a:prstGeom>
          <a:noFill/>
        </p:spPr>
        <p:txBody>
          <a:bodyPr wrap="square" rtlCol="0">
            <a:spAutoFit/>
          </a:bodyPr>
          <a:lstStyle/>
          <a:p>
            <a:r>
              <a:rPr lang="sv-SE" sz="1200" dirty="0" smtClean="0"/>
              <a:t>Högre indexering av både </a:t>
            </a:r>
            <a:r>
              <a:rPr lang="sv-SE" sz="1200" dirty="0" smtClean="0">
                <a:solidFill>
                  <a:srgbClr val="FF0000"/>
                </a:solidFill>
              </a:rPr>
              <a:t>pensionsrätt för år 1 </a:t>
            </a:r>
            <a:r>
              <a:rPr lang="sv-SE" sz="1200" dirty="0" smtClean="0"/>
              <a:t>och </a:t>
            </a:r>
            <a:r>
              <a:rPr lang="sv-SE" sz="1200" dirty="0" smtClean="0">
                <a:solidFill>
                  <a:srgbClr val="00B050"/>
                </a:solidFill>
              </a:rPr>
              <a:t>pensionsrätt för år 2</a:t>
            </a:r>
            <a:endParaRPr lang="sv-SE" sz="1200" dirty="0">
              <a:solidFill>
                <a:srgbClr val="00B050"/>
              </a:solidFill>
            </a:endParaRPr>
          </a:p>
        </p:txBody>
      </p:sp>
      <p:cxnSp>
        <p:nvCxnSpPr>
          <p:cNvPr id="10" name="Rak 9"/>
          <p:cNvCxnSpPr/>
          <p:nvPr/>
        </p:nvCxnSpPr>
        <p:spPr>
          <a:xfrm flipV="1">
            <a:off x="8028383" y="50131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827584" y="50131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pil 10"/>
          <p:cNvCxnSpPr/>
          <p:nvPr/>
        </p:nvCxnSpPr>
        <p:spPr>
          <a:xfrm>
            <a:off x="5460762" y="4149080"/>
            <a:ext cx="1991558" cy="50405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Rak pil 12"/>
          <p:cNvCxnSpPr/>
          <p:nvPr/>
        </p:nvCxnSpPr>
        <p:spPr>
          <a:xfrm flipV="1">
            <a:off x="7452320" y="4149080"/>
            <a:ext cx="432048" cy="50405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7452320" y="4571240"/>
            <a:ext cx="576063" cy="276999"/>
          </a:xfrm>
          <a:prstGeom prst="rect">
            <a:avLst/>
          </a:prstGeom>
          <a:noFill/>
        </p:spPr>
        <p:txBody>
          <a:bodyPr wrap="square" rtlCol="0">
            <a:spAutoFit/>
          </a:bodyPr>
          <a:lstStyle/>
          <a:p>
            <a:r>
              <a:rPr lang="sv-SE" sz="1200" dirty="0" smtClean="0">
                <a:solidFill>
                  <a:srgbClr val="00B050"/>
                </a:solidFill>
              </a:rPr>
              <a:t>95 kr</a:t>
            </a:r>
            <a:endParaRPr lang="sv-SE" sz="1200" dirty="0">
              <a:solidFill>
                <a:srgbClr val="00B050"/>
              </a:solidFill>
            </a:endParaRPr>
          </a:p>
        </p:txBody>
      </p:sp>
      <p:sp>
        <p:nvSpPr>
          <p:cNvPr id="18" name="textruta 17"/>
          <p:cNvSpPr txBox="1"/>
          <p:nvPr/>
        </p:nvSpPr>
        <p:spPr>
          <a:xfrm>
            <a:off x="7812361" y="4177862"/>
            <a:ext cx="648072" cy="276999"/>
          </a:xfrm>
          <a:prstGeom prst="rect">
            <a:avLst/>
          </a:prstGeom>
          <a:noFill/>
        </p:spPr>
        <p:txBody>
          <a:bodyPr wrap="square" rtlCol="0">
            <a:spAutoFit/>
          </a:bodyPr>
          <a:lstStyle/>
          <a:p>
            <a:r>
              <a:rPr lang="sv-SE" sz="1200" dirty="0" smtClean="0">
                <a:solidFill>
                  <a:srgbClr val="00B050"/>
                </a:solidFill>
              </a:rPr>
              <a:t>100 kr</a:t>
            </a:r>
            <a:endParaRPr lang="sv-SE" sz="1200" dirty="0">
              <a:solidFill>
                <a:srgbClr val="00B050"/>
              </a:solidFill>
            </a:endParaRPr>
          </a:p>
        </p:txBody>
      </p:sp>
      <p:sp>
        <p:nvSpPr>
          <p:cNvPr id="23" name="textruta 22"/>
          <p:cNvSpPr txBox="1"/>
          <p:nvPr/>
        </p:nvSpPr>
        <p:spPr>
          <a:xfrm>
            <a:off x="6300192" y="3212977"/>
            <a:ext cx="1505126" cy="600164"/>
          </a:xfrm>
          <a:prstGeom prst="rect">
            <a:avLst/>
          </a:prstGeom>
          <a:noFill/>
        </p:spPr>
        <p:txBody>
          <a:bodyPr wrap="square" rtlCol="0">
            <a:spAutoFit/>
          </a:bodyPr>
          <a:lstStyle/>
          <a:p>
            <a:r>
              <a:rPr lang="sv-SE" sz="1100" b="1" dirty="0" smtClean="0">
                <a:solidFill>
                  <a:srgbClr val="00B050"/>
                </a:solidFill>
              </a:rPr>
              <a:t>Nedbalansering av pensionsrätt för år 2</a:t>
            </a:r>
            <a:endParaRPr lang="sv-SE" sz="1100" b="1" dirty="0">
              <a:solidFill>
                <a:srgbClr val="00B050"/>
              </a:solidFill>
            </a:endParaRPr>
          </a:p>
        </p:txBody>
      </p:sp>
      <p:cxnSp>
        <p:nvCxnSpPr>
          <p:cNvPr id="28" name="Rak pil 27"/>
          <p:cNvCxnSpPr/>
          <p:nvPr/>
        </p:nvCxnSpPr>
        <p:spPr>
          <a:xfrm>
            <a:off x="7020272" y="3802879"/>
            <a:ext cx="432048" cy="85025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Rektangel 3"/>
          <p:cNvSpPr/>
          <p:nvPr/>
        </p:nvSpPr>
        <p:spPr bwMode="auto">
          <a:xfrm>
            <a:off x="717848" y="2213361"/>
            <a:ext cx="3332860" cy="1347752"/>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smtClean="0">
              <a:ln>
                <a:noFill/>
              </a:ln>
              <a:solidFill>
                <a:schemeClr val="tx1"/>
              </a:solidFill>
              <a:effectLst/>
              <a:latin typeface="Verdana" pitchFamily="34" charset="0"/>
              <a:cs typeface="Arial" charset="0"/>
            </a:endParaRPr>
          </a:p>
        </p:txBody>
      </p:sp>
      <p:sp>
        <p:nvSpPr>
          <p:cNvPr id="6" name="Rektangel 5"/>
          <p:cNvSpPr/>
          <p:nvPr/>
        </p:nvSpPr>
        <p:spPr bwMode="auto">
          <a:xfrm>
            <a:off x="6300193" y="3212977"/>
            <a:ext cx="1368152" cy="589902"/>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smtClean="0">
              <a:ln>
                <a:noFill/>
              </a:ln>
              <a:solidFill>
                <a:schemeClr val="tx1"/>
              </a:solidFill>
              <a:effectLst/>
              <a:latin typeface="Verdana" pitchFamily="34" charset="0"/>
              <a:cs typeface="Arial" charset="0"/>
            </a:endParaRPr>
          </a:p>
        </p:txBody>
      </p:sp>
    </p:spTree>
    <p:extLst>
      <p:ext uri="{BB962C8B-B14F-4D97-AF65-F5344CB8AC3E}">
        <p14:creationId xmlns:p14="http://schemas.microsoft.com/office/powerpoint/2010/main" val="329323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09638" y="521294"/>
            <a:ext cx="7305675" cy="837487"/>
          </a:xfrm>
        </p:spPr>
        <p:txBody>
          <a:bodyPr/>
          <a:lstStyle/>
          <a:p>
            <a:r>
              <a:rPr lang="sv-SE" dirty="0" smtClean="0"/>
              <a:t>Nedbalansering av pensionsrätt</a:t>
            </a:r>
            <a:endParaRPr lang="sv-SE" dirty="0"/>
          </a:p>
        </p:txBody>
      </p:sp>
      <p:sp>
        <p:nvSpPr>
          <p:cNvPr id="3" name="Underrubrik 2"/>
          <p:cNvSpPr>
            <a:spLocks noGrp="1"/>
          </p:cNvSpPr>
          <p:nvPr>
            <p:ph type="subTitle" idx="1"/>
          </p:nvPr>
        </p:nvSpPr>
        <p:spPr>
          <a:xfrm>
            <a:off x="914399" y="1632247"/>
            <a:ext cx="7708307" cy="3963691"/>
          </a:xfrm>
        </p:spPr>
        <p:txBody>
          <a:bodyPr/>
          <a:lstStyle/>
          <a:p>
            <a:pPr algn="l"/>
            <a:r>
              <a:rPr lang="sv-SE" sz="1800" b="0" dirty="0" smtClean="0"/>
              <a:t>			</a:t>
            </a:r>
            <a:r>
              <a:rPr lang="sv-SE" sz="1800" b="0" u="sng" dirty="0" smtClean="0"/>
              <a:t>2015</a:t>
            </a:r>
            <a:r>
              <a:rPr lang="sv-SE" sz="1800" b="0" dirty="0" smtClean="0"/>
              <a:t>		</a:t>
            </a:r>
            <a:r>
              <a:rPr lang="sv-SE" sz="1800" b="0" u="sng" dirty="0" smtClean="0"/>
              <a:t>2016</a:t>
            </a:r>
          </a:p>
          <a:p>
            <a:pPr algn="l"/>
            <a:r>
              <a:rPr lang="sv-SE" sz="1800" b="0" dirty="0" smtClean="0"/>
              <a:t>Balansindex:		150,55		159,37</a:t>
            </a:r>
          </a:p>
          <a:p>
            <a:pPr algn="l"/>
            <a:r>
              <a:rPr lang="sv-SE" sz="1800" b="0" dirty="0" smtClean="0"/>
              <a:t>Inkomstindex:		158,91		162,14</a:t>
            </a:r>
          </a:p>
          <a:p>
            <a:pPr algn="l"/>
            <a:endParaRPr lang="sv-SE" b="0" dirty="0"/>
          </a:p>
          <a:p>
            <a:pPr algn="l"/>
            <a:r>
              <a:rPr lang="sv-SE" b="0" dirty="0" smtClean="0">
                <a:solidFill>
                  <a:schemeClr val="tx2"/>
                </a:solidFill>
              </a:rPr>
              <a:t>Pensionsrätt som tjänats in för år 2014 och som sätts in på kontot 2015 balanseras ned med kvoten</a:t>
            </a:r>
          </a:p>
          <a:p>
            <a:pPr algn="l"/>
            <a:r>
              <a:rPr lang="sv-SE" b="0" dirty="0" smtClean="0">
                <a:solidFill>
                  <a:schemeClr val="tx2"/>
                </a:solidFill>
              </a:rPr>
              <a:t>150,55/158,91 = 0,9474</a:t>
            </a:r>
          </a:p>
          <a:p>
            <a:pPr algn="l"/>
            <a:endParaRPr lang="sv-SE" b="0" dirty="0"/>
          </a:p>
          <a:p>
            <a:pPr marL="285750" indent="-285750" algn="l">
              <a:buFont typeface="Arial" panose="020B0604020202020204" pitchFamily="34" charset="0"/>
              <a:buChar char="•"/>
            </a:pPr>
            <a:r>
              <a:rPr lang="sv-SE" sz="1600" b="0" dirty="0" smtClean="0"/>
              <a:t>Indexuppräkning vid årsskiftet görs med balansindex</a:t>
            </a:r>
          </a:p>
          <a:p>
            <a:pPr algn="l"/>
            <a:r>
              <a:rPr lang="sv-SE" sz="1600" b="0" dirty="0" smtClean="0"/>
              <a:t>    159,37/150,55 = 1,0586</a:t>
            </a:r>
          </a:p>
          <a:p>
            <a:pPr algn="l"/>
            <a:endParaRPr lang="sv-SE" sz="1600" b="0" dirty="0"/>
          </a:p>
          <a:p>
            <a:pPr marL="285750" indent="-285750" algn="l">
              <a:buFont typeface="Arial" panose="020B0604020202020204" pitchFamily="34" charset="0"/>
              <a:buChar char="•"/>
            </a:pPr>
            <a:r>
              <a:rPr lang="sv-SE" sz="1600" b="0" dirty="0" smtClean="0"/>
              <a:t>Ökning av inkomstindex är 162,14/158,91 = 1,0203</a:t>
            </a:r>
            <a:endParaRPr lang="sv-SE" sz="1600" b="0" dirty="0"/>
          </a:p>
        </p:txBody>
      </p:sp>
      <p:sp>
        <p:nvSpPr>
          <p:cNvPr id="7" name="Rektangel 6"/>
          <p:cNvSpPr/>
          <p:nvPr/>
        </p:nvSpPr>
        <p:spPr bwMode="auto">
          <a:xfrm>
            <a:off x="863125" y="2871387"/>
            <a:ext cx="7605757" cy="1034041"/>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1400" b="0" i="0" u="none" strike="noStrike" cap="none" normalizeH="0" baseline="0" smtClean="0">
              <a:ln>
                <a:noFill/>
              </a:ln>
              <a:solidFill>
                <a:schemeClr val="tx1"/>
              </a:solidFill>
              <a:effectLst/>
              <a:latin typeface="Verdana" pitchFamily="34" charset="0"/>
              <a:cs typeface="Arial" charset="0"/>
            </a:endParaRPr>
          </a:p>
        </p:txBody>
      </p:sp>
    </p:spTree>
    <p:extLst>
      <p:ext uri="{BB962C8B-B14F-4D97-AF65-F5344CB8AC3E}">
        <p14:creationId xmlns:p14="http://schemas.microsoft.com/office/powerpoint/2010/main" val="338406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tandardformgivning">
  <a:themeElements>
    <a:clrScheme name="Standardformgivning 1">
      <a:dk1>
        <a:srgbClr val="000000"/>
      </a:dk1>
      <a:lt1>
        <a:srgbClr val="FFFFFF"/>
      </a:lt1>
      <a:dk2>
        <a:srgbClr val="E34912"/>
      </a:dk2>
      <a:lt2>
        <a:srgbClr val="766A63"/>
      </a:lt2>
      <a:accent1>
        <a:srgbClr val="E34912"/>
      </a:accent1>
      <a:accent2>
        <a:srgbClr val="EF8200"/>
      </a:accent2>
      <a:accent3>
        <a:srgbClr val="FFFFFF"/>
      </a:accent3>
      <a:accent4>
        <a:srgbClr val="000000"/>
      </a:accent4>
      <a:accent5>
        <a:srgbClr val="EFB1AA"/>
      </a:accent5>
      <a:accent6>
        <a:srgbClr val="D97500"/>
      </a:accent6>
      <a:hlink>
        <a:srgbClr val="766A63"/>
      </a:hlink>
      <a:folHlink>
        <a:srgbClr val="B9B1A9"/>
      </a:folHlink>
    </a:clrScheme>
    <a:fontScheme name="Standardformgivning">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Standardformgivning 1">
        <a:dk1>
          <a:srgbClr val="000000"/>
        </a:dk1>
        <a:lt1>
          <a:srgbClr val="FFFFFF"/>
        </a:lt1>
        <a:dk2>
          <a:srgbClr val="E34912"/>
        </a:dk2>
        <a:lt2>
          <a:srgbClr val="766A63"/>
        </a:lt2>
        <a:accent1>
          <a:srgbClr val="E34912"/>
        </a:accent1>
        <a:accent2>
          <a:srgbClr val="EF8200"/>
        </a:accent2>
        <a:accent3>
          <a:srgbClr val="FFFFFF"/>
        </a:accent3>
        <a:accent4>
          <a:srgbClr val="000000"/>
        </a:accent4>
        <a:accent5>
          <a:srgbClr val="EFB1AA"/>
        </a:accent5>
        <a:accent6>
          <a:srgbClr val="D97500"/>
        </a:accent6>
        <a:hlink>
          <a:srgbClr val="766A63"/>
        </a:hlink>
        <a:folHlink>
          <a:srgbClr val="B9B1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11492</TotalTime>
  <Words>1705</Words>
  <Application>Microsoft Office PowerPoint</Application>
  <PresentationFormat>Bildspel på skärmen (4:3)</PresentationFormat>
  <Paragraphs>361</Paragraphs>
  <Slides>34</Slides>
  <Notes>33</Notes>
  <HiddenSlides>0</HiddenSlides>
  <MMClips>0</MMClips>
  <ScaleCrop>false</ScaleCrop>
  <HeadingPairs>
    <vt:vector size="4" baseType="variant">
      <vt:variant>
        <vt:lpstr>Tema</vt:lpstr>
      </vt:variant>
      <vt:variant>
        <vt:i4>1</vt:i4>
      </vt:variant>
      <vt:variant>
        <vt:lpstr>Bildrubriker</vt:lpstr>
      </vt:variant>
      <vt:variant>
        <vt:i4>34</vt:i4>
      </vt:variant>
    </vt:vector>
  </HeadingPairs>
  <TitlesOfParts>
    <vt:vector size="35" baseType="lpstr">
      <vt:lpstr>Standardformgivning</vt:lpstr>
      <vt:lpstr>PowerPoint-presentation</vt:lpstr>
      <vt:lpstr>Årets orange kuvert</vt:lpstr>
      <vt:lpstr>Orange kuvert</vt:lpstr>
      <vt:lpstr>Nytt för i år</vt:lpstr>
      <vt:lpstr>Balanstal 2014, används för indexering 2016: 1.0375 </vt:lpstr>
      <vt:lpstr>PowerPoint-presentation</vt:lpstr>
      <vt:lpstr>Indexering av pensionsrätt - tidigare funktion</vt:lpstr>
      <vt:lpstr>Indexering av pensionsrätt - ny funktion</vt:lpstr>
      <vt:lpstr>Nedbalansering av pensionsrätt</vt:lpstr>
      <vt:lpstr>Pensionsmyndigheten satsar på information</vt:lpstr>
      <vt:lpstr>Varför informationssatsning? </vt:lpstr>
      <vt:lpstr>Målgrupp</vt:lpstr>
      <vt:lpstr>Informationskampanj</vt:lpstr>
      <vt:lpstr>Kuvertjakten, 31 orter norr - söder</vt:lpstr>
      <vt:lpstr>PowerPoint-presentation</vt:lpstr>
      <vt:lpstr>Kostnad informationssatsning</vt:lpstr>
      <vt:lpstr>Vad vet vi om pensionsspararna och pensionerna?</vt:lpstr>
      <vt:lpstr>Utskick av orange kuvert</vt:lpstr>
      <vt:lpstr>Utskick av orange kuvert, fem i topp utland</vt:lpstr>
      <vt:lpstr>Alternativ pensionsålder för olika årskullar </vt:lpstr>
      <vt:lpstr>Intjänade pensionsrätter fördelat på kön och ålder, inrikes bosatta</vt:lpstr>
      <vt:lpstr>Pensionskapital fördelat på kön och ålder, inrikes bosatta</vt:lpstr>
      <vt:lpstr>Genomsnittliga pensionsrätter per län samt ökningen av medelvärdet under 2014</vt:lpstr>
      <vt:lpstr>Vårt typfall</vt:lpstr>
      <vt:lpstr> Skillnad i total pension, länsvis före och efter skatt jämfört med riket för typfall, pensionering vid 65 års ålder </vt:lpstr>
      <vt:lpstr> Skillnad i total pension, länsvis före och efter skatt jämfört med riket för typfall, pensionering vid 65 års ålder</vt:lpstr>
      <vt:lpstr> Skillnad i total pension, länsvis före och efter skatt jämfört med riket för typfall, pensionering vid 68,5 års ålder</vt:lpstr>
      <vt:lpstr>Skillnad i total pension, länsvis före och efter skatt jämfört med riket för typfall, pensionering vid 68,5 års ålder</vt:lpstr>
      <vt:lpstr> Skillnad i pension, kommunvis före och efter skatt jämfört med riket för typfall, pensionering vid 65 års ålder</vt:lpstr>
      <vt:lpstr> Skillnad i total pension, kommunvis före och efter skatt jämfört med riket för typfall, pensionering vid 65 års ålder</vt:lpstr>
      <vt:lpstr>Vad är viktigast för pensionen? </vt:lpstr>
      <vt:lpstr>Olika livssituationer, exempel</vt:lpstr>
      <vt:lpstr>Viktigaste budskapet kring pension</vt:lpstr>
      <vt:lpstr>PowerPoint-presentation</vt:lpstr>
    </vt:vector>
  </TitlesOfParts>
  <Company>Emanuel Identity Manuals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PowerPointmall, svensk - Pensionsmyndigheten</dc:title>
  <dc:creator>Carin Ländström</dc:creator>
  <cp:keywords>PowerPointmall, svensk - Pensionsmyndigheten</cp:keywords>
  <dc:description>December 2009, MS Ppt 2003_x000d_
Carin Ländström, 08-556 014 30_x000d_
Emanuel Identity Manuals AB</dc:description>
  <cp:lastModifiedBy>Max Hellström</cp:lastModifiedBy>
  <cp:revision>735</cp:revision>
  <cp:lastPrinted>2013-12-02T12:50:40Z</cp:lastPrinted>
  <dcterms:created xsi:type="dcterms:W3CDTF">2009-09-30T14:02:10Z</dcterms:created>
  <dcterms:modified xsi:type="dcterms:W3CDTF">2016-02-09T16:41:53Z</dcterms:modified>
</cp:coreProperties>
</file>