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71" r:id="rId5"/>
    <p:sldId id="277" r:id="rId6"/>
    <p:sldId id="278" r:id="rId7"/>
    <p:sldId id="27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200"/>
    <a:srgbClr val="FFFBF7"/>
    <a:srgbClr val="EFF3F5"/>
    <a:srgbClr val="ADC4CC"/>
    <a:srgbClr val="FBFBFB"/>
    <a:srgbClr val="92AA6A"/>
    <a:srgbClr val="E34912"/>
    <a:srgbClr val="4298B5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5" autoAdjust="0"/>
    <p:restoredTop sz="94743" autoAdjust="0"/>
  </p:normalViewPr>
  <p:slideViewPr>
    <p:cSldViewPr>
      <p:cViewPr>
        <p:scale>
          <a:sx n="150" d="100"/>
          <a:sy n="150" d="100"/>
        </p:scale>
        <p:origin x="-58" y="-4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2FF17-7996-4FFD-953D-4E077322D9F8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9080-CE25-4A6F-8035-6E5C67162B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53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Ställd till alla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9080-CE25-4A6F-8035-6E5C67162B6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37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&gt;Ställd till de med ett sparande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9080-CE25-4A6F-8035-6E5C67162B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40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&gt;Ställd till de med ett sparande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9080-CE25-4A6F-8035-6E5C67162B6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40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4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3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9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2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5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0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1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9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9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9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22442-AAB8-4C6F-8120-13924571FFC3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D5041-AE24-420F-845E-2AD22A7A4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6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 descr="PM_RGB_Farg_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2763" y="1265238"/>
            <a:ext cx="5578475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057660" y="4227934"/>
            <a:ext cx="3028691" cy="52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sv-SE" sz="1400" dirty="0" smtClean="0">
                <a:solidFill>
                  <a:srgbClr val="EF49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 </a:t>
            </a:r>
            <a:r>
              <a:rPr lang="sv-SE" sz="1400" dirty="0" smtClean="0">
                <a:solidFill>
                  <a:srgbClr val="EF49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IPS/pensionsförsäkring</a:t>
            </a:r>
            <a:endParaRPr lang="sv-SE" sz="1400" dirty="0">
              <a:solidFill>
                <a:srgbClr val="EF49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1400" dirty="0" smtClean="0">
                <a:solidFill>
                  <a:srgbClr val="EF49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Nov, 2015</a:t>
            </a:r>
            <a:endParaRPr lang="sv-SE" sz="1400" dirty="0">
              <a:solidFill>
                <a:srgbClr val="EF49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3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Realia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2015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upp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till 1 800 kronor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individuellt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pensions-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IPS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pensionsförsäkring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deklaration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tidigare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12 000).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Denna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sk.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avdragrätt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försvinner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efter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2015. </a:t>
            </a: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Pensionsmyndigheten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Sifo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uppgift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kartlägga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befolkningens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kännedom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om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denna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förändring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Bildobjekt 2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40" y="1131589"/>
            <a:ext cx="900000" cy="900000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40" y="2265766"/>
            <a:ext cx="900000" cy="900000"/>
          </a:xfrm>
          <a:prstGeom prst="rect">
            <a:avLst/>
          </a:prstGeom>
        </p:spPr>
      </p:pic>
      <p:cxnSp>
        <p:nvCxnSpPr>
          <p:cNvPr id="26" name="Rak 25"/>
          <p:cNvCxnSpPr/>
          <p:nvPr/>
        </p:nvCxnSpPr>
        <p:spPr>
          <a:xfrm flipV="1">
            <a:off x="290217" y="2135028"/>
            <a:ext cx="6399820" cy="233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ruta 24"/>
          <p:cNvSpPr txBox="1"/>
          <p:nvPr/>
        </p:nvSpPr>
        <p:spPr>
          <a:xfrm>
            <a:off x="1331640" y="112229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1331640" y="227442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Fältperiod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Rak 29"/>
          <p:cNvCxnSpPr/>
          <p:nvPr/>
        </p:nvCxnSpPr>
        <p:spPr>
          <a:xfrm flipV="1">
            <a:off x="288603" y="3291830"/>
            <a:ext cx="6395214" cy="467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ruta 26"/>
          <p:cNvSpPr txBox="1"/>
          <p:nvPr/>
        </p:nvSpPr>
        <p:spPr>
          <a:xfrm>
            <a:off x="2699792" y="1131589"/>
            <a:ext cx="3984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telefonbaserad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frågeundersökning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Mätningen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svenska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befolkningen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äldre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tagit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ålderspension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exakta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frågelydelser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respektive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en-US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ruta 30"/>
          <p:cNvSpPr txBox="1"/>
          <p:nvPr/>
        </p:nvSpPr>
        <p:spPr>
          <a:xfrm>
            <a:off x="2699792" y="2286040"/>
            <a:ext cx="3984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2015-10-26 till 2015-11-05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2699791" y="3435846"/>
            <a:ext cx="3984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Sifo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genomförde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undersökningen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updrag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Pensionsmyndigheten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1331640" y="3426554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Mått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Bildobjekt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40" y="3399942"/>
            <a:ext cx="900000" cy="900000"/>
          </a:xfrm>
          <a:prstGeom prst="rect">
            <a:avLst/>
          </a:prstGeom>
        </p:spPr>
      </p:pic>
      <p:cxnSp>
        <p:nvCxnSpPr>
          <p:cNvPr id="35" name="Rak 34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Bildobjekt 35"/>
          <p:cNvPicPr>
            <a:picLocks noChangeAspect="1"/>
          </p:cNvPicPr>
          <p:nvPr/>
        </p:nvPicPr>
        <p:blipFill rotWithShape="1"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sp>
        <p:nvSpPr>
          <p:cNvPr id="37" name="textruta 36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Båge 37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9" name="Rak 38"/>
          <p:cNvCxnSpPr>
            <a:endCxn id="38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14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solidFill>
            <a:srgbClr val="FFFBF7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Kommentar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Närmare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hälften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uppger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idag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79512" y="525329"/>
            <a:ext cx="6510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/>
            <a:r>
              <a:rPr lang="sv-S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Fråga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”Har </a:t>
            </a:r>
            <a:r>
              <a:rPr lang="sv-S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något privat pensionssparande idag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  <a:endParaRPr lang="sv-SE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Rak 35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åge 36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37"/>
          <p:cNvCxnSpPr>
            <a:endCxn id="37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89"/>
          <a:stretch/>
        </p:blipFill>
        <p:spPr bwMode="auto">
          <a:xfrm>
            <a:off x="766800" y="1058400"/>
            <a:ext cx="60912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ruta 12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solidFill>
            <a:srgbClr val="FFFBF7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Kommentar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Även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kännedomen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om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avdragsrätten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försvinner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ligger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ungefär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hälften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79512" y="525329"/>
            <a:ext cx="6510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/>
            <a:r>
              <a:rPr lang="sv-S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Fråga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”Under </a:t>
            </a:r>
            <a:r>
              <a:rPr lang="sv-S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kan du dra av upp till 1 800 kronor i din deklaration för privat pensionssparande. Känner du till att den möjligheten/avdragsrätten försvinner vid årsskiftet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  <a:endParaRPr lang="sv-SE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Rak 35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åge 36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37"/>
          <p:cNvCxnSpPr>
            <a:endCxn id="37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25"/>
          <a:stretch/>
        </p:blipFill>
        <p:spPr bwMode="auto">
          <a:xfrm>
            <a:off x="766800" y="1058400"/>
            <a:ext cx="610644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ruta 12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50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solidFill>
            <a:srgbClr val="FFFBF7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Kommentar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kännedomen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avdragsrätten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försvinner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bland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idag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Närmare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pensions-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idag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uppger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känner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till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avdrags-rätten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försvinner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efter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2015.</a:t>
            </a: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79512" y="525329"/>
            <a:ext cx="6510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/>
            <a:r>
              <a:rPr lang="sv-S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Fråga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”Under </a:t>
            </a:r>
            <a:r>
              <a:rPr lang="sv-S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kan du dra av upp till 1 800 kronor i din deklaration för privat pensionssparande. Känner du till att den möjligheten/avdragsrätten försvinner vid årsskiftet?”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Rak 35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åge 36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37"/>
          <p:cNvCxnSpPr>
            <a:endCxn id="37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00" y="1058400"/>
            <a:ext cx="9297988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ruta 13"/>
          <p:cNvSpPr txBox="1"/>
          <p:nvPr/>
        </p:nvSpPr>
        <p:spPr>
          <a:xfrm>
            <a:off x="264216" y="4446592"/>
            <a:ext cx="64014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Urval</a:t>
            </a:r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Svarande som har ett privat pensionssparande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8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solidFill>
            <a:srgbClr val="FFFBF7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Kommentar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gruppen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idag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än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hälften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pensions-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idag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vidtagit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någon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åtgärd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(58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79512" y="525329"/>
            <a:ext cx="6510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/>
            <a:r>
              <a:rPr lang="sv-S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Fråga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”Har </a:t>
            </a:r>
            <a:r>
              <a:rPr lang="sv-S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vidtagit några åtgärder med tanke på att avdragsrätten för privat pensionssparande försvinner vid årsskiftet?”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Rak 35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åge 36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37"/>
          <p:cNvCxnSpPr>
            <a:endCxn id="37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264216" y="4446592"/>
            <a:ext cx="64014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Urval</a:t>
            </a:r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Svarande som har ett privat pensionssparande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00" y="1058400"/>
            <a:ext cx="9297988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Höger klammerparentes 1"/>
          <p:cNvSpPr/>
          <p:nvPr/>
        </p:nvSpPr>
        <p:spPr>
          <a:xfrm rot="16200000">
            <a:off x="4319162" y="1242257"/>
            <a:ext cx="505279" cy="2447875"/>
          </a:xfrm>
          <a:prstGeom prst="rightBrace">
            <a:avLst>
              <a:gd name="adj1" fmla="val 43019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4355976" y="1957794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58%</a:t>
            </a:r>
            <a:endParaRPr lang="sv-SE" sz="105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288603" y="987574"/>
            <a:ext cx="6408141" cy="3456384"/>
          </a:xfrm>
          <a:prstGeom prst="roundRect">
            <a:avLst>
              <a:gd name="adj" fmla="val 1602"/>
            </a:avLst>
          </a:prstGeom>
          <a:solidFill>
            <a:srgbClr val="FFFBF7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med rundade hörn 8"/>
          <p:cNvSpPr/>
          <p:nvPr/>
        </p:nvSpPr>
        <p:spPr>
          <a:xfrm>
            <a:off x="7020272" y="323529"/>
            <a:ext cx="1800200" cy="4499680"/>
          </a:xfrm>
          <a:prstGeom prst="roundRect">
            <a:avLst>
              <a:gd name="adj" fmla="val 2381"/>
            </a:avLst>
          </a:prstGeom>
          <a:solidFill>
            <a:srgbClr val="ADC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Kommentar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uppgivit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at de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vidtagit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åtgärder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grund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avdragsrätten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försvinner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fick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frågan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om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vilka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åtgär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detta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var.</a:t>
            </a:r>
          </a:p>
          <a:p>
            <a:pPr>
              <a:spcAft>
                <a:spcPts val="600"/>
              </a:spcAft>
            </a:pP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Den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vanligaste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åtgärden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(70%)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börja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spara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andra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sparfrormer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följt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sluta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med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pensionssparande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9" name="Bildobjekt 18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/>
          <a:stretch/>
        </p:blipFill>
        <p:spPr>
          <a:xfrm>
            <a:off x="319088" y="51470"/>
            <a:ext cx="905618" cy="440519"/>
          </a:xfrm>
          <a:prstGeom prst="rect">
            <a:avLst/>
          </a:prstGeom>
        </p:spPr>
      </p:pic>
      <p:cxnSp>
        <p:nvCxnSpPr>
          <p:cNvPr id="3" name="Rak 2"/>
          <p:cNvCxnSpPr/>
          <p:nvPr/>
        </p:nvCxnSpPr>
        <p:spPr>
          <a:xfrm>
            <a:off x="6948264" y="4227934"/>
            <a:ext cx="187220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179512" y="525329"/>
            <a:ext cx="6510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720000"/>
            <a:r>
              <a:rPr lang="sv-S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Fråga</a:t>
            </a:r>
            <a:r>
              <a:rPr lang="sv-S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	”Vilka åtgärder har du vidtagit?”</a:t>
            </a:r>
            <a:endParaRPr lang="sv-SE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ruta 28"/>
          <p:cNvSpPr txBox="1"/>
          <p:nvPr/>
        </p:nvSpPr>
        <p:spPr>
          <a:xfrm>
            <a:off x="5580112" y="339073"/>
            <a:ext cx="118333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Omnibuss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IPS, 2015, </a:t>
            </a:r>
            <a:r>
              <a:rPr lang="en-US" sz="6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6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CBF90496-CC7E-44AE-9C23-5EC1391DD562}" type="slidenum">
              <a:rPr lang="en-US" sz="60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6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Rak 35"/>
          <p:cNvCxnSpPr/>
          <p:nvPr/>
        </p:nvCxnSpPr>
        <p:spPr>
          <a:xfrm>
            <a:off x="345832" y="502046"/>
            <a:ext cx="634420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Båge 36"/>
          <p:cNvSpPr/>
          <p:nvPr/>
        </p:nvSpPr>
        <p:spPr>
          <a:xfrm rot="10800000">
            <a:off x="298182" y="387700"/>
            <a:ext cx="108000" cy="108000"/>
          </a:xfrm>
          <a:prstGeom prst="arc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37"/>
          <p:cNvCxnSpPr>
            <a:endCxn id="37" idx="2"/>
          </p:cNvCxnSpPr>
          <p:nvPr/>
        </p:nvCxnSpPr>
        <p:spPr>
          <a:xfrm>
            <a:off x="294953" y="-6350"/>
            <a:ext cx="3229" cy="4480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06"/>
          <a:stretch/>
        </p:blipFill>
        <p:spPr bwMode="auto">
          <a:xfrm>
            <a:off x="766800" y="1058400"/>
            <a:ext cx="5996649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ruta 13"/>
          <p:cNvSpPr txBox="1"/>
          <p:nvPr/>
        </p:nvSpPr>
        <p:spPr>
          <a:xfrm>
            <a:off x="7029053" y="4269211"/>
            <a:ext cx="1791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Studien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Sifo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representativ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för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den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svenska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befolkningen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som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är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över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tagit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ut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ålderspension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Intervjuerna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genomfördes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via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mellan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26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okttober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600" dirty="0" err="1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600" dirty="0" smtClean="0">
                <a:solidFill>
                  <a:srgbClr val="4298B5"/>
                </a:solidFill>
                <a:latin typeface="Arial" pitchFamily="34" charset="0"/>
                <a:cs typeface="Arial" pitchFamily="34" charset="0"/>
              </a:rPr>
              <a:t> 2015.</a:t>
            </a:r>
            <a:endParaRPr lang="en-US" sz="600" dirty="0">
              <a:solidFill>
                <a:srgbClr val="4298B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264216" y="4446592"/>
            <a:ext cx="64014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Urval</a:t>
            </a:r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Svarande som vidtagit åtgärder </a:t>
            </a:r>
            <a:r>
              <a:rPr lang="sv-SE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pga</a:t>
            </a:r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 avdragsrätten försvinner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Inizio">
      <a:dk1>
        <a:sysClr val="windowText" lastClr="000000"/>
      </a:dk1>
      <a:lt1>
        <a:sysClr val="window" lastClr="FFFFFF"/>
      </a:lt1>
      <a:dk2>
        <a:srgbClr val="30404E"/>
      </a:dk2>
      <a:lt2>
        <a:srgbClr val="71869A"/>
      </a:lt2>
      <a:accent1>
        <a:srgbClr val="EDBA0B"/>
      </a:accent1>
      <a:accent2>
        <a:srgbClr val="43716D"/>
      </a:accent2>
      <a:accent3>
        <a:srgbClr val="BB9B42"/>
      </a:accent3>
      <a:accent4>
        <a:srgbClr val="B97791"/>
      </a:accent4>
      <a:accent5>
        <a:srgbClr val="4BACC6"/>
      </a:accent5>
      <a:accent6>
        <a:srgbClr val="DD54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558</Words>
  <Application>Microsoft Office PowerPoint</Application>
  <PresentationFormat>Bildspel på skärmen (16:9)</PresentationFormat>
  <Paragraphs>51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</dc:creator>
  <cp:lastModifiedBy>Monica Petersson</cp:lastModifiedBy>
  <cp:revision>276</cp:revision>
  <dcterms:created xsi:type="dcterms:W3CDTF">2015-04-15T10:25:04Z</dcterms:created>
  <dcterms:modified xsi:type="dcterms:W3CDTF">2015-11-16T16:13:18Z</dcterms:modified>
</cp:coreProperties>
</file>